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0" r:id="rId6"/>
    <p:sldId id="262" r:id="rId7"/>
    <p:sldId id="264" r:id="rId8"/>
    <p:sldId id="261" r:id="rId9"/>
    <p:sldId id="265" r:id="rId10"/>
    <p:sldId id="266" r:id="rId11"/>
    <p:sldId id="267" r:id="rId12"/>
    <p:sldId id="268" r:id="rId13"/>
    <p:sldId id="269" r:id="rId14"/>
    <p:sldId id="270" r:id="rId15"/>
    <p:sldId id="271"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853BFE-916B-4600-A53F-8A898B71ACF7}" type="datetimeFigureOut">
              <a:rPr lang="en-US" smtClean="0"/>
              <a:t>5/13/2022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5022C-F940-4A27-AD3F-E4B0DB5703E3}" type="slidenum">
              <a:rPr lang="en-US" smtClean="0"/>
              <a:t>‹#›</a:t>
            </a:fld>
            <a:endParaRPr lang="en-US"/>
          </a:p>
        </p:txBody>
      </p:sp>
    </p:spTree>
    <p:extLst>
      <p:ext uri="{BB962C8B-B14F-4D97-AF65-F5344CB8AC3E}">
        <p14:creationId xmlns:p14="http://schemas.microsoft.com/office/powerpoint/2010/main" val="972076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5022C-F940-4A27-AD3F-E4B0DB5703E3}" type="slidenum">
              <a:rPr lang="en-US" smtClean="0"/>
              <a:t>1</a:t>
            </a:fld>
            <a:endParaRPr lang="en-US"/>
          </a:p>
        </p:txBody>
      </p:sp>
    </p:spTree>
    <p:extLst>
      <p:ext uri="{BB962C8B-B14F-4D97-AF65-F5344CB8AC3E}">
        <p14:creationId xmlns:p14="http://schemas.microsoft.com/office/powerpoint/2010/main" val="578293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5022C-F940-4A27-AD3F-E4B0DB5703E3}" type="slidenum">
              <a:rPr lang="en-US" smtClean="0"/>
              <a:t>18</a:t>
            </a:fld>
            <a:endParaRPr lang="en-US"/>
          </a:p>
        </p:txBody>
      </p:sp>
    </p:spTree>
    <p:extLst>
      <p:ext uri="{BB962C8B-B14F-4D97-AF65-F5344CB8AC3E}">
        <p14:creationId xmlns:p14="http://schemas.microsoft.com/office/powerpoint/2010/main" val="179011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E06B6-C226-AA5C-E3E8-2BC66A22D5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F9BB82-B70F-21D3-91B5-A559098E5A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C0490A-C114-AAAA-3A42-2E44D14AF559}"/>
              </a:ext>
            </a:extLst>
          </p:cNvPr>
          <p:cNvSpPr>
            <a:spLocks noGrp="1"/>
          </p:cNvSpPr>
          <p:nvPr>
            <p:ph type="dt" sz="half" idx="10"/>
          </p:nvPr>
        </p:nvSpPr>
        <p:spPr/>
        <p:txBody>
          <a:bodyPr/>
          <a:lstStyle/>
          <a:p>
            <a:fld id="{17001F51-7073-48A2-B536-44DDC13748C4}" type="datetime1">
              <a:rPr lang="en-US" smtClean="0"/>
              <a:t>5/13/2022</a:t>
            </a:fld>
            <a:endParaRPr lang="en-US"/>
          </a:p>
        </p:txBody>
      </p:sp>
      <p:sp>
        <p:nvSpPr>
          <p:cNvPr id="5" name="Footer Placeholder 4">
            <a:extLst>
              <a:ext uri="{FF2B5EF4-FFF2-40B4-BE49-F238E27FC236}">
                <a16:creationId xmlns:a16="http://schemas.microsoft.com/office/drawing/2014/main" id="{DA7332CF-AB80-9242-2203-162BB7DC69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F3BC4B-F531-4C73-2494-30E4F74456DA}"/>
              </a:ext>
            </a:extLst>
          </p:cNvPr>
          <p:cNvSpPr>
            <a:spLocks noGrp="1"/>
          </p:cNvSpPr>
          <p:nvPr>
            <p:ph type="sldNum" sz="quarter" idx="12"/>
          </p:nvPr>
        </p:nvSpPr>
        <p:spPr/>
        <p:txBody>
          <a:bodyPr/>
          <a:lstStyle/>
          <a:p>
            <a:fld id="{7659735D-A290-4371-8037-5F89FEA1902D}" type="slidenum">
              <a:rPr lang="en-US" smtClean="0"/>
              <a:t>‹#›</a:t>
            </a:fld>
            <a:endParaRPr lang="en-US"/>
          </a:p>
        </p:txBody>
      </p:sp>
    </p:spTree>
    <p:extLst>
      <p:ext uri="{BB962C8B-B14F-4D97-AF65-F5344CB8AC3E}">
        <p14:creationId xmlns:p14="http://schemas.microsoft.com/office/powerpoint/2010/main" val="2783928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E0918-DAF5-7BCC-A8BB-009DB80DAD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20F69F-0D33-AC82-B964-CD2561EDD0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844B16-AD29-18A4-B2C9-8015B4AF959F}"/>
              </a:ext>
            </a:extLst>
          </p:cNvPr>
          <p:cNvSpPr>
            <a:spLocks noGrp="1"/>
          </p:cNvSpPr>
          <p:nvPr>
            <p:ph type="dt" sz="half" idx="10"/>
          </p:nvPr>
        </p:nvSpPr>
        <p:spPr/>
        <p:txBody>
          <a:bodyPr/>
          <a:lstStyle/>
          <a:p>
            <a:fld id="{00E29E15-2059-4EA9-9907-E242850DE5E6}" type="datetime1">
              <a:rPr lang="en-US" smtClean="0"/>
              <a:t>5/13/2022</a:t>
            </a:fld>
            <a:endParaRPr lang="en-US"/>
          </a:p>
        </p:txBody>
      </p:sp>
      <p:sp>
        <p:nvSpPr>
          <p:cNvPr id="5" name="Footer Placeholder 4">
            <a:extLst>
              <a:ext uri="{FF2B5EF4-FFF2-40B4-BE49-F238E27FC236}">
                <a16:creationId xmlns:a16="http://schemas.microsoft.com/office/drawing/2014/main" id="{4D53B540-1D9E-5550-546E-DBD6057CE0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F41136-A20F-08EC-5A71-F3E457A0755B}"/>
              </a:ext>
            </a:extLst>
          </p:cNvPr>
          <p:cNvSpPr>
            <a:spLocks noGrp="1"/>
          </p:cNvSpPr>
          <p:nvPr>
            <p:ph type="sldNum" sz="quarter" idx="12"/>
          </p:nvPr>
        </p:nvSpPr>
        <p:spPr/>
        <p:txBody>
          <a:bodyPr/>
          <a:lstStyle/>
          <a:p>
            <a:fld id="{7659735D-A290-4371-8037-5F89FEA1902D}" type="slidenum">
              <a:rPr lang="en-US" smtClean="0"/>
              <a:t>‹#›</a:t>
            </a:fld>
            <a:endParaRPr lang="en-US"/>
          </a:p>
        </p:txBody>
      </p:sp>
    </p:spTree>
    <p:extLst>
      <p:ext uri="{BB962C8B-B14F-4D97-AF65-F5344CB8AC3E}">
        <p14:creationId xmlns:p14="http://schemas.microsoft.com/office/powerpoint/2010/main" val="179479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6E460D-F645-D26D-41DF-3A05817544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0EB13A-CB86-7E79-E9CB-58FF282B2A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E4B4D-6218-E022-C99C-B9493E3BFBA3}"/>
              </a:ext>
            </a:extLst>
          </p:cNvPr>
          <p:cNvSpPr>
            <a:spLocks noGrp="1"/>
          </p:cNvSpPr>
          <p:nvPr>
            <p:ph type="dt" sz="half" idx="10"/>
          </p:nvPr>
        </p:nvSpPr>
        <p:spPr/>
        <p:txBody>
          <a:bodyPr/>
          <a:lstStyle/>
          <a:p>
            <a:fld id="{F6B2500A-29A7-442D-B419-A38221532E25}" type="datetime1">
              <a:rPr lang="en-US" smtClean="0"/>
              <a:t>5/13/2022</a:t>
            </a:fld>
            <a:endParaRPr lang="en-US"/>
          </a:p>
        </p:txBody>
      </p:sp>
      <p:sp>
        <p:nvSpPr>
          <p:cNvPr id="5" name="Footer Placeholder 4">
            <a:extLst>
              <a:ext uri="{FF2B5EF4-FFF2-40B4-BE49-F238E27FC236}">
                <a16:creationId xmlns:a16="http://schemas.microsoft.com/office/drawing/2014/main" id="{47DD3E6F-142D-51A6-2377-F532470BB5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D23CF-A6B1-3298-4147-39DAB74502E1}"/>
              </a:ext>
            </a:extLst>
          </p:cNvPr>
          <p:cNvSpPr>
            <a:spLocks noGrp="1"/>
          </p:cNvSpPr>
          <p:nvPr>
            <p:ph type="sldNum" sz="quarter" idx="12"/>
          </p:nvPr>
        </p:nvSpPr>
        <p:spPr/>
        <p:txBody>
          <a:bodyPr/>
          <a:lstStyle/>
          <a:p>
            <a:fld id="{7659735D-A290-4371-8037-5F89FEA1902D}" type="slidenum">
              <a:rPr lang="en-US" smtClean="0"/>
              <a:t>‹#›</a:t>
            </a:fld>
            <a:endParaRPr lang="en-US"/>
          </a:p>
        </p:txBody>
      </p:sp>
    </p:spTree>
    <p:extLst>
      <p:ext uri="{BB962C8B-B14F-4D97-AF65-F5344CB8AC3E}">
        <p14:creationId xmlns:p14="http://schemas.microsoft.com/office/powerpoint/2010/main" val="3422189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92D3F-9144-86D5-F127-BD097B140C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F847EF-CCF8-FD64-A10B-6F369E1F17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218598-7CD7-61EC-B926-5A53AD1B55F0}"/>
              </a:ext>
            </a:extLst>
          </p:cNvPr>
          <p:cNvSpPr>
            <a:spLocks noGrp="1"/>
          </p:cNvSpPr>
          <p:nvPr>
            <p:ph type="dt" sz="half" idx="10"/>
          </p:nvPr>
        </p:nvSpPr>
        <p:spPr/>
        <p:txBody>
          <a:bodyPr/>
          <a:lstStyle/>
          <a:p>
            <a:fld id="{BB9D4AD8-5134-4031-8800-1372320D5E5B}" type="datetime1">
              <a:rPr lang="en-US" smtClean="0"/>
              <a:t>5/13/2022</a:t>
            </a:fld>
            <a:endParaRPr lang="en-US"/>
          </a:p>
        </p:txBody>
      </p:sp>
      <p:sp>
        <p:nvSpPr>
          <p:cNvPr id="5" name="Footer Placeholder 4">
            <a:extLst>
              <a:ext uri="{FF2B5EF4-FFF2-40B4-BE49-F238E27FC236}">
                <a16:creationId xmlns:a16="http://schemas.microsoft.com/office/drawing/2014/main" id="{4CFCF92B-92DE-F381-BC10-4C121C9306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D49AFF-4BD5-CC60-D214-9F7D4B3CB7E4}"/>
              </a:ext>
            </a:extLst>
          </p:cNvPr>
          <p:cNvSpPr>
            <a:spLocks noGrp="1"/>
          </p:cNvSpPr>
          <p:nvPr>
            <p:ph type="sldNum" sz="quarter" idx="12"/>
          </p:nvPr>
        </p:nvSpPr>
        <p:spPr/>
        <p:txBody>
          <a:bodyPr/>
          <a:lstStyle/>
          <a:p>
            <a:fld id="{7659735D-A290-4371-8037-5F89FEA1902D}" type="slidenum">
              <a:rPr lang="en-US" smtClean="0"/>
              <a:t>‹#›</a:t>
            </a:fld>
            <a:endParaRPr lang="en-US"/>
          </a:p>
        </p:txBody>
      </p:sp>
    </p:spTree>
    <p:extLst>
      <p:ext uri="{BB962C8B-B14F-4D97-AF65-F5344CB8AC3E}">
        <p14:creationId xmlns:p14="http://schemas.microsoft.com/office/powerpoint/2010/main" val="2125414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68B37-A84C-95C4-0254-4EA4280C62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3359E1-85B2-0EA7-EAED-2A6BCE4FCE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B994AB-1F25-CB73-D059-56F20F67754F}"/>
              </a:ext>
            </a:extLst>
          </p:cNvPr>
          <p:cNvSpPr>
            <a:spLocks noGrp="1"/>
          </p:cNvSpPr>
          <p:nvPr>
            <p:ph type="dt" sz="half" idx="10"/>
          </p:nvPr>
        </p:nvSpPr>
        <p:spPr/>
        <p:txBody>
          <a:bodyPr/>
          <a:lstStyle/>
          <a:p>
            <a:fld id="{FC38A95D-78B0-4801-B802-59731BE0161E}" type="datetime1">
              <a:rPr lang="en-US" smtClean="0"/>
              <a:t>5/13/2022</a:t>
            </a:fld>
            <a:endParaRPr lang="en-US"/>
          </a:p>
        </p:txBody>
      </p:sp>
      <p:sp>
        <p:nvSpPr>
          <p:cNvPr id="5" name="Footer Placeholder 4">
            <a:extLst>
              <a:ext uri="{FF2B5EF4-FFF2-40B4-BE49-F238E27FC236}">
                <a16:creationId xmlns:a16="http://schemas.microsoft.com/office/drawing/2014/main" id="{E5D44D96-EB57-BD09-CE98-1103703CD7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37CC68-A817-038A-25AF-66EF047D45DE}"/>
              </a:ext>
            </a:extLst>
          </p:cNvPr>
          <p:cNvSpPr>
            <a:spLocks noGrp="1"/>
          </p:cNvSpPr>
          <p:nvPr>
            <p:ph type="sldNum" sz="quarter" idx="12"/>
          </p:nvPr>
        </p:nvSpPr>
        <p:spPr/>
        <p:txBody>
          <a:bodyPr/>
          <a:lstStyle/>
          <a:p>
            <a:fld id="{7659735D-A290-4371-8037-5F89FEA1902D}" type="slidenum">
              <a:rPr lang="en-US" smtClean="0"/>
              <a:t>‹#›</a:t>
            </a:fld>
            <a:endParaRPr lang="en-US"/>
          </a:p>
        </p:txBody>
      </p:sp>
    </p:spTree>
    <p:extLst>
      <p:ext uri="{BB962C8B-B14F-4D97-AF65-F5344CB8AC3E}">
        <p14:creationId xmlns:p14="http://schemas.microsoft.com/office/powerpoint/2010/main" val="2230854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F48CF-5455-8B05-8AB7-229A36D2FA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41BEFC-35B6-1887-276A-166FE153C1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5F6F7B-4815-519B-7CF1-6ABEA943D2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BD68E9-78EE-A71E-0E9B-0D88FFAA63CD}"/>
              </a:ext>
            </a:extLst>
          </p:cNvPr>
          <p:cNvSpPr>
            <a:spLocks noGrp="1"/>
          </p:cNvSpPr>
          <p:nvPr>
            <p:ph type="dt" sz="half" idx="10"/>
          </p:nvPr>
        </p:nvSpPr>
        <p:spPr/>
        <p:txBody>
          <a:bodyPr/>
          <a:lstStyle/>
          <a:p>
            <a:fld id="{C6EF356A-3729-4778-A579-391C17DEB8BB}" type="datetime1">
              <a:rPr lang="en-US" smtClean="0"/>
              <a:t>5/13/2022</a:t>
            </a:fld>
            <a:endParaRPr lang="en-US"/>
          </a:p>
        </p:txBody>
      </p:sp>
      <p:sp>
        <p:nvSpPr>
          <p:cNvPr id="6" name="Footer Placeholder 5">
            <a:extLst>
              <a:ext uri="{FF2B5EF4-FFF2-40B4-BE49-F238E27FC236}">
                <a16:creationId xmlns:a16="http://schemas.microsoft.com/office/drawing/2014/main" id="{A8B30258-8CB0-87C1-9353-7E200E8935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7E3F-78EF-25DD-B909-DA5C8EA49C5D}"/>
              </a:ext>
            </a:extLst>
          </p:cNvPr>
          <p:cNvSpPr>
            <a:spLocks noGrp="1"/>
          </p:cNvSpPr>
          <p:nvPr>
            <p:ph type="sldNum" sz="quarter" idx="12"/>
          </p:nvPr>
        </p:nvSpPr>
        <p:spPr/>
        <p:txBody>
          <a:bodyPr/>
          <a:lstStyle/>
          <a:p>
            <a:fld id="{7659735D-A290-4371-8037-5F89FEA1902D}" type="slidenum">
              <a:rPr lang="en-US" smtClean="0"/>
              <a:t>‹#›</a:t>
            </a:fld>
            <a:endParaRPr lang="en-US"/>
          </a:p>
        </p:txBody>
      </p:sp>
    </p:spTree>
    <p:extLst>
      <p:ext uri="{BB962C8B-B14F-4D97-AF65-F5344CB8AC3E}">
        <p14:creationId xmlns:p14="http://schemas.microsoft.com/office/powerpoint/2010/main" val="265116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F2D68-9F44-9AFA-14C8-0FD84A3B1E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8E16E1-2CA4-B41D-FD43-85D4EBE3A4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535658-A671-FE7F-4CA7-1773426281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1DA94B-2D7A-565E-E873-2C7485CC14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103BC5-BAE8-2FBD-B442-BD500182AE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337F2F-733C-8E46-B9E7-D6562252835A}"/>
              </a:ext>
            </a:extLst>
          </p:cNvPr>
          <p:cNvSpPr>
            <a:spLocks noGrp="1"/>
          </p:cNvSpPr>
          <p:nvPr>
            <p:ph type="dt" sz="half" idx="10"/>
          </p:nvPr>
        </p:nvSpPr>
        <p:spPr/>
        <p:txBody>
          <a:bodyPr/>
          <a:lstStyle/>
          <a:p>
            <a:fld id="{29F532FD-D5A3-4C23-B5F9-7200576008F5}" type="datetime1">
              <a:rPr lang="en-US" smtClean="0"/>
              <a:t>5/13/2022</a:t>
            </a:fld>
            <a:endParaRPr lang="en-US"/>
          </a:p>
        </p:txBody>
      </p:sp>
      <p:sp>
        <p:nvSpPr>
          <p:cNvPr id="8" name="Footer Placeholder 7">
            <a:extLst>
              <a:ext uri="{FF2B5EF4-FFF2-40B4-BE49-F238E27FC236}">
                <a16:creationId xmlns:a16="http://schemas.microsoft.com/office/drawing/2014/main" id="{537E83E7-991E-1B62-1B04-4F43D264D0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764610-869F-B162-460E-B2B581C6BD73}"/>
              </a:ext>
            </a:extLst>
          </p:cNvPr>
          <p:cNvSpPr>
            <a:spLocks noGrp="1"/>
          </p:cNvSpPr>
          <p:nvPr>
            <p:ph type="sldNum" sz="quarter" idx="12"/>
          </p:nvPr>
        </p:nvSpPr>
        <p:spPr/>
        <p:txBody>
          <a:bodyPr/>
          <a:lstStyle/>
          <a:p>
            <a:fld id="{7659735D-A290-4371-8037-5F89FEA1902D}" type="slidenum">
              <a:rPr lang="en-US" smtClean="0"/>
              <a:t>‹#›</a:t>
            </a:fld>
            <a:endParaRPr lang="en-US"/>
          </a:p>
        </p:txBody>
      </p:sp>
    </p:spTree>
    <p:extLst>
      <p:ext uri="{BB962C8B-B14F-4D97-AF65-F5344CB8AC3E}">
        <p14:creationId xmlns:p14="http://schemas.microsoft.com/office/powerpoint/2010/main" val="863570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3D3C2-5BDD-35A2-0C82-5AD487035A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20922E-ED26-E88A-A5DD-EF57644AE3C1}"/>
              </a:ext>
            </a:extLst>
          </p:cNvPr>
          <p:cNvSpPr>
            <a:spLocks noGrp="1"/>
          </p:cNvSpPr>
          <p:nvPr>
            <p:ph type="dt" sz="half" idx="10"/>
          </p:nvPr>
        </p:nvSpPr>
        <p:spPr/>
        <p:txBody>
          <a:bodyPr/>
          <a:lstStyle/>
          <a:p>
            <a:fld id="{70C16ACA-AEF5-4C99-BDB3-381C4FEBC03F}" type="datetime1">
              <a:rPr lang="en-US" smtClean="0"/>
              <a:t>5/13/2022</a:t>
            </a:fld>
            <a:endParaRPr lang="en-US"/>
          </a:p>
        </p:txBody>
      </p:sp>
      <p:sp>
        <p:nvSpPr>
          <p:cNvPr id="4" name="Footer Placeholder 3">
            <a:extLst>
              <a:ext uri="{FF2B5EF4-FFF2-40B4-BE49-F238E27FC236}">
                <a16:creationId xmlns:a16="http://schemas.microsoft.com/office/drawing/2014/main" id="{4EB1F563-0B4B-F486-5804-86A0C1A472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5464A4-E99F-1782-1B95-913EA5E1EEEA}"/>
              </a:ext>
            </a:extLst>
          </p:cNvPr>
          <p:cNvSpPr>
            <a:spLocks noGrp="1"/>
          </p:cNvSpPr>
          <p:nvPr>
            <p:ph type="sldNum" sz="quarter" idx="12"/>
          </p:nvPr>
        </p:nvSpPr>
        <p:spPr/>
        <p:txBody>
          <a:bodyPr/>
          <a:lstStyle/>
          <a:p>
            <a:fld id="{7659735D-A290-4371-8037-5F89FEA1902D}" type="slidenum">
              <a:rPr lang="en-US" smtClean="0"/>
              <a:t>‹#›</a:t>
            </a:fld>
            <a:endParaRPr lang="en-US"/>
          </a:p>
        </p:txBody>
      </p:sp>
    </p:spTree>
    <p:extLst>
      <p:ext uri="{BB962C8B-B14F-4D97-AF65-F5344CB8AC3E}">
        <p14:creationId xmlns:p14="http://schemas.microsoft.com/office/powerpoint/2010/main" val="280491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8ED729-DF35-EB97-0EFB-8F323359CB97}"/>
              </a:ext>
            </a:extLst>
          </p:cNvPr>
          <p:cNvSpPr>
            <a:spLocks noGrp="1"/>
          </p:cNvSpPr>
          <p:nvPr>
            <p:ph type="dt" sz="half" idx="10"/>
          </p:nvPr>
        </p:nvSpPr>
        <p:spPr/>
        <p:txBody>
          <a:bodyPr/>
          <a:lstStyle/>
          <a:p>
            <a:fld id="{D78D4FC5-3377-4A5C-AA3B-634A4E054090}" type="datetime1">
              <a:rPr lang="en-US" smtClean="0"/>
              <a:t>5/13/2022</a:t>
            </a:fld>
            <a:endParaRPr lang="en-US"/>
          </a:p>
        </p:txBody>
      </p:sp>
      <p:sp>
        <p:nvSpPr>
          <p:cNvPr id="3" name="Footer Placeholder 2">
            <a:extLst>
              <a:ext uri="{FF2B5EF4-FFF2-40B4-BE49-F238E27FC236}">
                <a16:creationId xmlns:a16="http://schemas.microsoft.com/office/drawing/2014/main" id="{D4C06CD5-0082-C87D-E18D-A7353B2090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DE8F5F-518A-D3D7-04F5-199370C73AD2}"/>
              </a:ext>
            </a:extLst>
          </p:cNvPr>
          <p:cNvSpPr>
            <a:spLocks noGrp="1"/>
          </p:cNvSpPr>
          <p:nvPr>
            <p:ph type="sldNum" sz="quarter" idx="12"/>
          </p:nvPr>
        </p:nvSpPr>
        <p:spPr/>
        <p:txBody>
          <a:bodyPr/>
          <a:lstStyle/>
          <a:p>
            <a:fld id="{7659735D-A290-4371-8037-5F89FEA1902D}" type="slidenum">
              <a:rPr lang="en-US" smtClean="0"/>
              <a:t>‹#›</a:t>
            </a:fld>
            <a:endParaRPr lang="en-US"/>
          </a:p>
        </p:txBody>
      </p:sp>
    </p:spTree>
    <p:extLst>
      <p:ext uri="{BB962C8B-B14F-4D97-AF65-F5344CB8AC3E}">
        <p14:creationId xmlns:p14="http://schemas.microsoft.com/office/powerpoint/2010/main" val="1404830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D332D-CCAE-03D5-B99A-D235F95B4C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818670-F61F-9F08-5754-81915FCA6D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A4EF5A-ABF4-BF96-CF5F-A530E4424C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21B08D-0284-E4F3-CA25-3FF172F530B7}"/>
              </a:ext>
            </a:extLst>
          </p:cNvPr>
          <p:cNvSpPr>
            <a:spLocks noGrp="1"/>
          </p:cNvSpPr>
          <p:nvPr>
            <p:ph type="dt" sz="half" idx="10"/>
          </p:nvPr>
        </p:nvSpPr>
        <p:spPr/>
        <p:txBody>
          <a:bodyPr/>
          <a:lstStyle/>
          <a:p>
            <a:fld id="{B784477A-D746-4EFE-9846-920A1CFCD05D}" type="datetime1">
              <a:rPr lang="en-US" smtClean="0"/>
              <a:t>5/13/2022</a:t>
            </a:fld>
            <a:endParaRPr lang="en-US"/>
          </a:p>
        </p:txBody>
      </p:sp>
      <p:sp>
        <p:nvSpPr>
          <p:cNvPr id="6" name="Footer Placeholder 5">
            <a:extLst>
              <a:ext uri="{FF2B5EF4-FFF2-40B4-BE49-F238E27FC236}">
                <a16:creationId xmlns:a16="http://schemas.microsoft.com/office/drawing/2014/main" id="{CFA3D27F-4432-2242-94B7-874780CA4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7E3D9B-7C99-9B4D-450D-93D411C2E238}"/>
              </a:ext>
            </a:extLst>
          </p:cNvPr>
          <p:cNvSpPr>
            <a:spLocks noGrp="1"/>
          </p:cNvSpPr>
          <p:nvPr>
            <p:ph type="sldNum" sz="quarter" idx="12"/>
          </p:nvPr>
        </p:nvSpPr>
        <p:spPr/>
        <p:txBody>
          <a:bodyPr/>
          <a:lstStyle/>
          <a:p>
            <a:fld id="{7659735D-A290-4371-8037-5F89FEA1902D}" type="slidenum">
              <a:rPr lang="en-US" smtClean="0"/>
              <a:t>‹#›</a:t>
            </a:fld>
            <a:endParaRPr lang="en-US"/>
          </a:p>
        </p:txBody>
      </p:sp>
    </p:spTree>
    <p:extLst>
      <p:ext uri="{BB962C8B-B14F-4D97-AF65-F5344CB8AC3E}">
        <p14:creationId xmlns:p14="http://schemas.microsoft.com/office/powerpoint/2010/main" val="742804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AC48-E396-2B3E-FF23-05960AFBB9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2610E3-1052-7955-FC4C-1EEEBD3A61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C78899-A4FC-5787-E97E-1EAAB6E876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6D4888-8274-0E16-19B2-BF5781420260}"/>
              </a:ext>
            </a:extLst>
          </p:cNvPr>
          <p:cNvSpPr>
            <a:spLocks noGrp="1"/>
          </p:cNvSpPr>
          <p:nvPr>
            <p:ph type="dt" sz="half" idx="10"/>
          </p:nvPr>
        </p:nvSpPr>
        <p:spPr/>
        <p:txBody>
          <a:bodyPr/>
          <a:lstStyle/>
          <a:p>
            <a:fld id="{C9B2826B-54C8-4D06-AE9F-3C6AA8D73C1D}" type="datetime1">
              <a:rPr lang="en-US" smtClean="0"/>
              <a:t>5/13/2022</a:t>
            </a:fld>
            <a:endParaRPr lang="en-US"/>
          </a:p>
        </p:txBody>
      </p:sp>
      <p:sp>
        <p:nvSpPr>
          <p:cNvPr id="6" name="Footer Placeholder 5">
            <a:extLst>
              <a:ext uri="{FF2B5EF4-FFF2-40B4-BE49-F238E27FC236}">
                <a16:creationId xmlns:a16="http://schemas.microsoft.com/office/drawing/2014/main" id="{744DB15F-1011-0F1F-4AB8-DE8A34C14F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9ABDC7-C086-ECF8-A3CA-2A1DD330230F}"/>
              </a:ext>
            </a:extLst>
          </p:cNvPr>
          <p:cNvSpPr>
            <a:spLocks noGrp="1"/>
          </p:cNvSpPr>
          <p:nvPr>
            <p:ph type="sldNum" sz="quarter" idx="12"/>
          </p:nvPr>
        </p:nvSpPr>
        <p:spPr/>
        <p:txBody>
          <a:bodyPr/>
          <a:lstStyle/>
          <a:p>
            <a:fld id="{7659735D-A290-4371-8037-5F89FEA1902D}" type="slidenum">
              <a:rPr lang="en-US" smtClean="0"/>
              <a:t>‹#›</a:t>
            </a:fld>
            <a:endParaRPr lang="en-US"/>
          </a:p>
        </p:txBody>
      </p:sp>
    </p:spTree>
    <p:extLst>
      <p:ext uri="{BB962C8B-B14F-4D97-AF65-F5344CB8AC3E}">
        <p14:creationId xmlns:p14="http://schemas.microsoft.com/office/powerpoint/2010/main" val="2726806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CEC8B-E706-4339-4602-6761DB8D3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39B203-1BEC-36CB-A650-1AD471BBEC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6EABE7-5C99-2BC6-880E-82CDA9E1B4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168760-E245-4DF5-917C-4358473613D3}" type="datetime1">
              <a:rPr lang="en-US" smtClean="0"/>
              <a:t>5/13/2022</a:t>
            </a:fld>
            <a:endParaRPr lang="en-US"/>
          </a:p>
        </p:txBody>
      </p:sp>
      <p:sp>
        <p:nvSpPr>
          <p:cNvPr id="5" name="Footer Placeholder 4">
            <a:extLst>
              <a:ext uri="{FF2B5EF4-FFF2-40B4-BE49-F238E27FC236}">
                <a16:creationId xmlns:a16="http://schemas.microsoft.com/office/drawing/2014/main" id="{A6C49ED7-FFD3-FE2D-E676-5A4255EB6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286DD6-211B-EE6E-21FA-421E0E40AA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59735D-A290-4371-8037-5F89FEA1902D}" type="slidenum">
              <a:rPr lang="en-US" smtClean="0"/>
              <a:t>‹#›</a:t>
            </a:fld>
            <a:endParaRPr lang="en-US"/>
          </a:p>
        </p:txBody>
      </p:sp>
    </p:spTree>
    <p:extLst>
      <p:ext uri="{BB962C8B-B14F-4D97-AF65-F5344CB8AC3E}">
        <p14:creationId xmlns:p14="http://schemas.microsoft.com/office/powerpoint/2010/main" val="3927598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ebsima.academy/" TargetMode="External"/><Relationship Id="rId2" Type="http://schemas.openxmlformats.org/officeDocument/2006/relationships/hyperlink" Target="https://searchengineland.com/" TargetMode="Externa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yoast.com/" TargetMode="External"/><Relationship Id="rId4" Type="http://schemas.openxmlformats.org/officeDocument/2006/relationships/hyperlink" Target="https://degardc.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939BF-7E91-A4DC-4779-2090A2D3350E}"/>
              </a:ext>
            </a:extLst>
          </p:cNvPr>
          <p:cNvSpPr>
            <a:spLocks noGrp="1"/>
          </p:cNvSpPr>
          <p:nvPr>
            <p:ph type="ctrTitle"/>
          </p:nvPr>
        </p:nvSpPr>
        <p:spPr>
          <a:xfrm>
            <a:off x="1524000" y="175092"/>
            <a:ext cx="9144000" cy="2387600"/>
          </a:xfrm>
        </p:spPr>
        <p:txBody>
          <a:bodyPr/>
          <a:lstStyle/>
          <a:p>
            <a:r>
              <a:rPr lang="en-US" b="1" dirty="0">
                <a:solidFill>
                  <a:srgbClr val="002060"/>
                </a:solidFill>
                <a:latin typeface="+mn-lt"/>
              </a:rPr>
              <a:t>Google BERT Algorithm</a:t>
            </a:r>
            <a:br>
              <a:rPr lang="fa-IR" b="1" dirty="0">
                <a:solidFill>
                  <a:srgbClr val="002060"/>
                </a:solidFill>
              </a:rPr>
            </a:br>
            <a:endParaRPr lang="en-US" b="1" dirty="0">
              <a:solidFill>
                <a:srgbClr val="002060"/>
              </a:solidFill>
            </a:endParaRPr>
          </a:p>
        </p:txBody>
      </p:sp>
      <p:sp>
        <p:nvSpPr>
          <p:cNvPr id="3" name="Subtitle 2">
            <a:extLst>
              <a:ext uri="{FF2B5EF4-FFF2-40B4-BE49-F238E27FC236}">
                <a16:creationId xmlns:a16="http://schemas.microsoft.com/office/drawing/2014/main" id="{8065D6B3-B24E-A12A-795B-059642BA8B80}"/>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D02FBEC4-8D79-8F87-B3FA-B82DD9F7665D}"/>
              </a:ext>
            </a:extLst>
          </p:cNvPr>
          <p:cNvPicPr>
            <a:picLocks noChangeAspect="1"/>
          </p:cNvPicPr>
          <p:nvPr/>
        </p:nvPicPr>
        <p:blipFill rotWithShape="1">
          <a:blip r:embed="rId3">
            <a:extLst>
              <a:ext uri="{28A0092B-C50C-407E-A947-70E740481C1C}">
                <a14:useLocalDpi xmlns:a14="http://schemas.microsoft.com/office/drawing/2010/main" val="0"/>
              </a:ext>
            </a:extLst>
          </a:blip>
          <a:srcRect t="15647"/>
          <a:stretch/>
        </p:blipFill>
        <p:spPr>
          <a:xfrm>
            <a:off x="-3172" y="3428999"/>
            <a:ext cx="12195172" cy="3429001"/>
          </a:xfrm>
          <a:prstGeom prst="rect">
            <a:avLst/>
          </a:prstGeom>
        </p:spPr>
      </p:pic>
      <p:sp>
        <p:nvSpPr>
          <p:cNvPr id="6" name="TextBox 5">
            <a:extLst>
              <a:ext uri="{FF2B5EF4-FFF2-40B4-BE49-F238E27FC236}">
                <a16:creationId xmlns:a16="http://schemas.microsoft.com/office/drawing/2014/main" id="{B86992AF-E2BA-4492-7F12-7CF452DCDF29}"/>
              </a:ext>
            </a:extLst>
          </p:cNvPr>
          <p:cNvSpPr txBox="1"/>
          <p:nvPr/>
        </p:nvSpPr>
        <p:spPr>
          <a:xfrm>
            <a:off x="4828073" y="2007746"/>
            <a:ext cx="2532682" cy="1015663"/>
          </a:xfrm>
          <a:prstGeom prst="rect">
            <a:avLst/>
          </a:prstGeom>
          <a:noFill/>
        </p:spPr>
        <p:txBody>
          <a:bodyPr wrap="square" rtlCol="0">
            <a:spAutoFit/>
          </a:bodyPr>
          <a:lstStyle/>
          <a:p>
            <a:pPr algn="ctr" rtl="1"/>
            <a:r>
              <a:rPr lang="fa-IR" sz="2000" dirty="0">
                <a:solidFill>
                  <a:srgbClr val="002060"/>
                </a:solidFill>
                <a:cs typeface="B Nazanin" panose="00000400000000000000" pitchFamily="2" charset="-78"/>
              </a:rPr>
              <a:t>بازیابی اطلاعات و جستجو وب</a:t>
            </a:r>
          </a:p>
          <a:p>
            <a:pPr algn="ctr" rtl="1"/>
            <a:r>
              <a:rPr lang="fa-IR" sz="2000" dirty="0">
                <a:solidFill>
                  <a:srgbClr val="002060"/>
                </a:solidFill>
                <a:cs typeface="B Nazanin" panose="00000400000000000000" pitchFamily="2" charset="-78"/>
              </a:rPr>
              <a:t>استاد صادقی حصار</a:t>
            </a:r>
          </a:p>
          <a:p>
            <a:pPr algn="ctr" rtl="1"/>
            <a:r>
              <a:rPr lang="fa-IR" sz="2000" dirty="0">
                <a:solidFill>
                  <a:srgbClr val="002060"/>
                </a:solidFill>
                <a:cs typeface="B Nazanin" panose="00000400000000000000" pitchFamily="2" charset="-78"/>
              </a:rPr>
              <a:t> زهرا عابدیان، یلدا کیوان</a:t>
            </a:r>
            <a:endParaRPr lang="en-US" sz="2000" dirty="0">
              <a:solidFill>
                <a:srgbClr val="002060"/>
              </a:solidFill>
            </a:endParaRPr>
          </a:p>
        </p:txBody>
      </p:sp>
      <p:sp>
        <p:nvSpPr>
          <p:cNvPr id="4" name="Slide Number Placeholder 3">
            <a:extLst>
              <a:ext uri="{FF2B5EF4-FFF2-40B4-BE49-F238E27FC236}">
                <a16:creationId xmlns:a16="http://schemas.microsoft.com/office/drawing/2014/main" id="{1C52B5EA-C210-FDAB-D490-782D2C3ED6B7}"/>
              </a:ext>
            </a:extLst>
          </p:cNvPr>
          <p:cNvSpPr>
            <a:spLocks noGrp="1"/>
          </p:cNvSpPr>
          <p:nvPr>
            <p:ph type="sldNum" sz="quarter" idx="12"/>
          </p:nvPr>
        </p:nvSpPr>
        <p:spPr/>
        <p:txBody>
          <a:bodyPr/>
          <a:lstStyle/>
          <a:p>
            <a:fld id="{7659735D-A290-4371-8037-5F89FEA1902D}" type="slidenum">
              <a:rPr lang="en-US" smtClean="0"/>
              <a:t>1</a:t>
            </a:fld>
            <a:endParaRPr lang="en-US"/>
          </a:p>
        </p:txBody>
      </p:sp>
    </p:spTree>
    <p:extLst>
      <p:ext uri="{BB962C8B-B14F-4D97-AF65-F5344CB8AC3E}">
        <p14:creationId xmlns:p14="http://schemas.microsoft.com/office/powerpoint/2010/main" val="1667874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3E88B-9D08-4645-195E-5172B4E3D331}"/>
              </a:ext>
            </a:extLst>
          </p:cNvPr>
          <p:cNvSpPr>
            <a:spLocks noGrp="1"/>
          </p:cNvSpPr>
          <p:nvPr>
            <p:ph type="title"/>
          </p:nvPr>
        </p:nvSpPr>
        <p:spPr/>
        <p:txBody>
          <a:bodyPr>
            <a:normAutofit/>
          </a:bodyPr>
          <a:lstStyle/>
          <a:p>
            <a:pPr algn="r" rtl="1"/>
            <a:r>
              <a:rPr lang="en-US" sz="3600" dirty="0">
                <a:solidFill>
                  <a:srgbClr val="002060"/>
                </a:solidFill>
                <a:latin typeface="IRANSans"/>
                <a:cs typeface="B Nazanin" panose="00000400000000000000" pitchFamily="2" charset="-78"/>
              </a:rPr>
              <a:t>3</a:t>
            </a:r>
            <a:r>
              <a:rPr lang="fa-IR" sz="3600" dirty="0">
                <a:solidFill>
                  <a:srgbClr val="002060"/>
                </a:solidFill>
                <a:latin typeface="IRANSans"/>
                <a:cs typeface="B Nazanin" panose="00000400000000000000" pitchFamily="2" charset="-78"/>
              </a:rPr>
              <a:t> . </a:t>
            </a:r>
            <a:r>
              <a:rPr lang="fa-IR" sz="3600" i="0" dirty="0">
                <a:solidFill>
                  <a:srgbClr val="002060"/>
                </a:solidFill>
                <a:effectLst/>
                <a:latin typeface="IRANSans"/>
                <a:cs typeface="B Nazanin" panose="00000400000000000000" pitchFamily="2" charset="-78"/>
              </a:rPr>
              <a:t>درک بهتر جملات محاوره‌ای و خارج از دستور زبان</a:t>
            </a:r>
            <a:endParaRPr lang="en-US" sz="3600" dirty="0">
              <a:solidFill>
                <a:srgbClr val="002060"/>
              </a:solidFill>
              <a:cs typeface="B Nazanin" panose="00000400000000000000" pitchFamily="2" charset="-78"/>
            </a:endParaRPr>
          </a:p>
        </p:txBody>
      </p:sp>
      <p:pic>
        <p:nvPicPr>
          <p:cNvPr id="5" name="Content Placeholder 4">
            <a:extLst>
              <a:ext uri="{FF2B5EF4-FFF2-40B4-BE49-F238E27FC236}">
                <a16:creationId xmlns:a16="http://schemas.microsoft.com/office/drawing/2014/main" id="{B4A2B96D-99FD-19F7-4B09-625B6F7F99B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2336" t="18765" r="5641" b="17966"/>
          <a:stretch/>
        </p:blipFill>
        <p:spPr>
          <a:xfrm>
            <a:off x="4630994" y="1995413"/>
            <a:ext cx="3250721" cy="2753032"/>
          </a:xfrm>
        </p:spPr>
      </p:pic>
      <p:pic>
        <p:nvPicPr>
          <p:cNvPr id="7" name="Picture 6">
            <a:extLst>
              <a:ext uri="{FF2B5EF4-FFF2-40B4-BE49-F238E27FC236}">
                <a16:creationId xmlns:a16="http://schemas.microsoft.com/office/drawing/2014/main" id="{10376D68-4AA7-7449-1E4F-6C27E65DCE4D}"/>
              </a:ext>
            </a:extLst>
          </p:cNvPr>
          <p:cNvPicPr>
            <a:picLocks noChangeAspect="1"/>
          </p:cNvPicPr>
          <p:nvPr/>
        </p:nvPicPr>
        <p:blipFill rotWithShape="1">
          <a:blip r:embed="rId3">
            <a:extLst>
              <a:ext uri="{28A0092B-C50C-407E-A947-70E740481C1C}">
                <a14:useLocalDpi xmlns:a14="http://schemas.microsoft.com/office/drawing/2010/main" val="0"/>
              </a:ext>
            </a:extLst>
          </a:blip>
          <a:srcRect l="51210" t="9033" r="5726" b="18301"/>
          <a:stretch/>
        </p:blipFill>
        <p:spPr>
          <a:xfrm>
            <a:off x="7768616" y="1995413"/>
            <a:ext cx="2900516" cy="2753032"/>
          </a:xfrm>
          <a:prstGeom prst="rect">
            <a:avLst/>
          </a:prstGeom>
        </p:spPr>
      </p:pic>
      <p:sp>
        <p:nvSpPr>
          <p:cNvPr id="8" name="TextBox 7">
            <a:extLst>
              <a:ext uri="{FF2B5EF4-FFF2-40B4-BE49-F238E27FC236}">
                <a16:creationId xmlns:a16="http://schemas.microsoft.com/office/drawing/2014/main" id="{CE872D55-8036-A200-8B4A-6D491CE8B831}"/>
              </a:ext>
            </a:extLst>
          </p:cNvPr>
          <p:cNvSpPr txBox="1"/>
          <p:nvPr/>
        </p:nvSpPr>
        <p:spPr>
          <a:xfrm>
            <a:off x="726262" y="5362705"/>
            <a:ext cx="10627538" cy="769441"/>
          </a:xfrm>
          <a:prstGeom prst="rect">
            <a:avLst/>
          </a:prstGeom>
          <a:noFill/>
        </p:spPr>
        <p:txBody>
          <a:bodyPr wrap="square" rtlCol="0">
            <a:spAutoFit/>
          </a:bodyPr>
          <a:lstStyle/>
          <a:p>
            <a:pPr algn="r" rtl="1"/>
            <a:r>
              <a:rPr lang="fa-IR" sz="2200" b="0" i="0" dirty="0">
                <a:effectLst/>
                <a:latin typeface="iran-sans-medium"/>
                <a:cs typeface="B Nazanin" panose="00000400000000000000" pitchFamily="2" charset="-78"/>
              </a:rPr>
              <a:t>الگوریتم برت حتی جملاتی که کاملا محاوره‌ای و بدون رعایت هیچگونه دستور زبانی هم نوشته می‌شوند را به خوبی درک می‌کند. این ویژگی به خصوص در جستجوهای صوتی موتور جستجو گوگل بسیار موثر است.</a:t>
            </a:r>
            <a:endParaRPr lang="en-US" sz="2200" dirty="0">
              <a:cs typeface="B Nazanin" panose="00000400000000000000" pitchFamily="2" charset="-78"/>
            </a:endParaRPr>
          </a:p>
        </p:txBody>
      </p:sp>
      <p:sp>
        <p:nvSpPr>
          <p:cNvPr id="3" name="TextBox 2">
            <a:extLst>
              <a:ext uri="{FF2B5EF4-FFF2-40B4-BE49-F238E27FC236}">
                <a16:creationId xmlns:a16="http://schemas.microsoft.com/office/drawing/2014/main" id="{39BB54A9-3B94-1566-D9F4-F5FFFB4EBB85}"/>
              </a:ext>
            </a:extLst>
          </p:cNvPr>
          <p:cNvSpPr txBox="1"/>
          <p:nvPr/>
        </p:nvSpPr>
        <p:spPr>
          <a:xfrm>
            <a:off x="1111045" y="2771764"/>
            <a:ext cx="3150350" cy="1200329"/>
          </a:xfrm>
          <a:prstGeom prst="rect">
            <a:avLst/>
          </a:prstGeom>
          <a:noFill/>
        </p:spPr>
        <p:txBody>
          <a:bodyPr wrap="square" rtlCol="0">
            <a:spAutoFit/>
          </a:bodyPr>
          <a:lstStyle/>
          <a:p>
            <a:r>
              <a:rPr lang="en-US" sz="3600" dirty="0"/>
              <a:t>The batter with </a:t>
            </a:r>
          </a:p>
          <a:p>
            <a:r>
              <a:rPr lang="en-US" sz="3600" dirty="0"/>
              <a:t>the banana mix</a:t>
            </a:r>
          </a:p>
        </p:txBody>
      </p:sp>
      <p:sp>
        <p:nvSpPr>
          <p:cNvPr id="4" name="Slide Number Placeholder 3">
            <a:extLst>
              <a:ext uri="{FF2B5EF4-FFF2-40B4-BE49-F238E27FC236}">
                <a16:creationId xmlns:a16="http://schemas.microsoft.com/office/drawing/2014/main" id="{DF665BB5-BBA3-3910-665B-09E45BA792D1}"/>
              </a:ext>
            </a:extLst>
          </p:cNvPr>
          <p:cNvSpPr>
            <a:spLocks noGrp="1"/>
          </p:cNvSpPr>
          <p:nvPr>
            <p:ph type="sldNum" sz="quarter" idx="12"/>
          </p:nvPr>
        </p:nvSpPr>
        <p:spPr/>
        <p:txBody>
          <a:bodyPr/>
          <a:lstStyle/>
          <a:p>
            <a:fld id="{7659735D-A290-4371-8037-5F89FEA1902D}" type="slidenum">
              <a:rPr lang="en-US" smtClean="0"/>
              <a:t>10</a:t>
            </a:fld>
            <a:endParaRPr lang="en-US"/>
          </a:p>
        </p:txBody>
      </p:sp>
    </p:spTree>
    <p:extLst>
      <p:ext uri="{BB962C8B-B14F-4D97-AF65-F5344CB8AC3E}">
        <p14:creationId xmlns:p14="http://schemas.microsoft.com/office/powerpoint/2010/main" val="2244724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76E5-F4B7-6373-E94E-EFFE441A4052}"/>
              </a:ext>
            </a:extLst>
          </p:cNvPr>
          <p:cNvSpPr>
            <a:spLocks noGrp="1"/>
          </p:cNvSpPr>
          <p:nvPr>
            <p:ph type="title"/>
          </p:nvPr>
        </p:nvSpPr>
        <p:spPr/>
        <p:txBody>
          <a:bodyPr>
            <a:normAutofit/>
          </a:bodyPr>
          <a:lstStyle/>
          <a:p>
            <a:pPr algn="r" rtl="1"/>
            <a:r>
              <a:rPr lang="en-US" sz="3600" dirty="0">
                <a:solidFill>
                  <a:srgbClr val="002060"/>
                </a:solidFill>
                <a:latin typeface="Segoe UI" panose="020B0502040204020203" pitchFamily="34" charset="0"/>
                <a:ea typeface="Times New Roman" panose="02020603050405020304" pitchFamily="18" charset="0"/>
                <a:cs typeface="B Nazanin" panose="00000400000000000000" pitchFamily="2" charset="-78"/>
              </a:rPr>
              <a:t>4</a:t>
            </a:r>
            <a:r>
              <a:rPr lang="fa-IR" sz="3600" dirty="0">
                <a:solidFill>
                  <a:srgbClr val="002060"/>
                </a:solidFill>
                <a:latin typeface="Segoe UI" panose="020B0502040204020203" pitchFamily="34" charset="0"/>
                <a:ea typeface="Times New Roman" panose="02020603050405020304" pitchFamily="18" charset="0"/>
                <a:cs typeface="B Nazanin" panose="00000400000000000000" pitchFamily="2" charset="-78"/>
              </a:rPr>
              <a:t> . </a:t>
            </a:r>
            <a:r>
              <a:rPr lang="fa-IR" sz="3600" dirty="0">
                <a:solidFill>
                  <a:srgbClr val="002060"/>
                </a:solidFill>
                <a:effectLst/>
                <a:latin typeface="Segoe UI" panose="020B0502040204020203" pitchFamily="34" charset="0"/>
                <a:ea typeface="Times New Roman" panose="02020603050405020304" pitchFamily="18" charset="0"/>
                <a:cs typeface="B Nazanin" panose="00000400000000000000" pitchFamily="2" charset="-78"/>
              </a:rPr>
              <a:t>تحول </a:t>
            </a:r>
            <a:r>
              <a:rPr lang="en-US" sz="3600" dirty="0">
                <a:solidFill>
                  <a:srgbClr val="002060"/>
                </a:solidFill>
                <a:effectLst/>
                <a:latin typeface="IRANSans"/>
                <a:ea typeface="Times New Roman" panose="02020603050405020304" pitchFamily="18" charset="0"/>
                <a:cs typeface="B Nazanin" panose="00000400000000000000" pitchFamily="2" charset="-78"/>
              </a:rPr>
              <a:t>Featured Snippet</a:t>
            </a:r>
            <a:br>
              <a:rPr lang="fa-IR" sz="4000" dirty="0">
                <a:solidFill>
                  <a:srgbClr val="002060"/>
                </a:solidFill>
                <a:effectLst/>
                <a:latin typeface="IRANSans"/>
                <a:ea typeface="Times New Roman" panose="02020603050405020304" pitchFamily="18" charset="0"/>
                <a:cs typeface="B Nazanin" panose="00000400000000000000" pitchFamily="2" charset="-78"/>
              </a:rPr>
            </a:br>
            <a:endParaRPr lang="en-US" sz="4000" dirty="0">
              <a:solidFill>
                <a:srgbClr val="002060"/>
              </a:solidFill>
            </a:endParaRPr>
          </a:p>
        </p:txBody>
      </p:sp>
      <p:sp>
        <p:nvSpPr>
          <p:cNvPr id="3" name="Content Placeholder 2">
            <a:extLst>
              <a:ext uri="{FF2B5EF4-FFF2-40B4-BE49-F238E27FC236}">
                <a16:creationId xmlns:a16="http://schemas.microsoft.com/office/drawing/2014/main" id="{3F0B34C3-9583-162A-1B94-98F3A39C7D4C}"/>
              </a:ext>
            </a:extLst>
          </p:cNvPr>
          <p:cNvSpPr>
            <a:spLocks noGrp="1"/>
          </p:cNvSpPr>
          <p:nvPr>
            <p:ph idx="1"/>
          </p:nvPr>
        </p:nvSpPr>
        <p:spPr>
          <a:xfrm>
            <a:off x="838200" y="5447480"/>
            <a:ext cx="10515600" cy="947072"/>
          </a:xfrm>
        </p:spPr>
        <p:txBody>
          <a:bodyPr>
            <a:noAutofit/>
          </a:bodyPr>
          <a:lstStyle/>
          <a:p>
            <a:pPr marL="0" indent="0" algn="just" rtl="1">
              <a:buNone/>
            </a:pPr>
            <a:r>
              <a:rPr lang="ar-SA" sz="2000" dirty="0">
                <a:effectLst/>
                <a:latin typeface="iran-sans-medium"/>
                <a:ea typeface="Calibri" panose="020F0502020204030204" pitchFamily="34" charset="0"/>
                <a:cs typeface="B Nazanin" panose="00000400000000000000" pitchFamily="2" charset="-78"/>
              </a:rPr>
              <a:t>به عنوان مثال، اگر تا قبل از الگوریتم</a:t>
            </a:r>
            <a:r>
              <a:rPr lang="en-US" sz="2000" dirty="0">
                <a:effectLst/>
                <a:latin typeface="iran-sans-medium"/>
                <a:ea typeface="Calibri" panose="020F0502020204030204" pitchFamily="34" charset="0"/>
                <a:cs typeface="B Nazanin" panose="00000400000000000000" pitchFamily="2" charset="-78"/>
              </a:rPr>
              <a:t> BERT </a:t>
            </a:r>
            <a:r>
              <a:rPr lang="ar-SA" sz="2000" dirty="0">
                <a:effectLst/>
                <a:latin typeface="iran-sans-medium"/>
                <a:ea typeface="Calibri" panose="020F0502020204030204" pitchFamily="34" charset="0"/>
                <a:cs typeface="B Nazanin" panose="00000400000000000000" pitchFamily="2" charset="-78"/>
              </a:rPr>
              <a:t>جستجو می‌کردید</a:t>
            </a:r>
            <a:r>
              <a:rPr lang="en-US" sz="2000" dirty="0">
                <a:effectLst/>
                <a:latin typeface="iran-sans-medium"/>
                <a:ea typeface="Calibri" panose="020F0502020204030204" pitchFamily="34" charset="0"/>
                <a:cs typeface="B Nazanin" panose="00000400000000000000" pitchFamily="2" charset="-78"/>
              </a:rPr>
              <a:t> </a:t>
            </a:r>
            <a:r>
              <a:rPr lang="fa-IR" sz="2000" dirty="0">
                <a:effectLst/>
                <a:latin typeface="iran-sans-medium"/>
                <a:ea typeface="Calibri" panose="020F0502020204030204" pitchFamily="34" charset="0"/>
                <a:cs typeface="B Nazanin" panose="00000400000000000000" pitchFamily="2" charset="-78"/>
              </a:rPr>
              <a:t>"</a:t>
            </a:r>
            <a:r>
              <a:rPr lang="en-US" sz="2000" dirty="0">
                <a:effectLst/>
                <a:latin typeface="iran-sans-medium"/>
                <a:ea typeface="Calibri" panose="020F0502020204030204" pitchFamily="34" charset="0"/>
                <a:cs typeface="B Nazanin" panose="00000400000000000000" pitchFamily="2" charset="-78"/>
              </a:rPr>
              <a:t>parking on a hill with no curb</a:t>
            </a:r>
            <a:r>
              <a:rPr lang="fa-IR" sz="2000" dirty="0">
                <a:effectLst/>
                <a:latin typeface="iran-sans-medium"/>
                <a:ea typeface="Calibri" panose="020F0502020204030204" pitchFamily="34" charset="0"/>
                <a:cs typeface="B Nazanin" panose="00000400000000000000" pitchFamily="2" charset="-78"/>
              </a:rPr>
              <a:t>"</a:t>
            </a:r>
            <a:r>
              <a:rPr lang="en-US" sz="2000" dirty="0">
                <a:effectLst/>
                <a:latin typeface="iran-sans-medium"/>
                <a:ea typeface="Calibri" panose="020F0502020204030204" pitchFamily="34" charset="0"/>
                <a:cs typeface="B Nazanin" panose="00000400000000000000" pitchFamily="2" charset="-78"/>
              </a:rPr>
              <a:t> </a:t>
            </a:r>
            <a:r>
              <a:rPr lang="ar-SA" sz="2000" dirty="0">
                <a:effectLst/>
                <a:latin typeface="iran-sans-medium"/>
                <a:ea typeface="Calibri" panose="020F0502020204030204" pitchFamily="34" charset="0"/>
                <a:cs typeface="B Nazanin" panose="00000400000000000000" pitchFamily="2" charset="-78"/>
              </a:rPr>
              <a:t>(پارک کردن در سراشیبی‌های بدون جدول) گوگل به واژه</a:t>
            </a:r>
            <a:r>
              <a:rPr lang="en-US" sz="2000" dirty="0">
                <a:effectLst/>
                <a:latin typeface="iran-sans-medium"/>
                <a:ea typeface="Calibri" panose="020F0502020204030204" pitchFamily="34" charset="0"/>
                <a:cs typeface="B Nazanin" panose="00000400000000000000" pitchFamily="2" charset="-78"/>
              </a:rPr>
              <a:t> </a:t>
            </a:r>
            <a:r>
              <a:rPr lang="fa-IR" sz="2000" dirty="0">
                <a:effectLst/>
                <a:latin typeface="iran-sans-medium"/>
                <a:ea typeface="Calibri" panose="020F0502020204030204" pitchFamily="34" charset="0"/>
                <a:cs typeface="B Nazanin" panose="00000400000000000000" pitchFamily="2" charset="-78"/>
              </a:rPr>
              <a:t>"</a:t>
            </a:r>
            <a:r>
              <a:rPr lang="en-US" sz="2000" dirty="0">
                <a:effectLst/>
                <a:latin typeface="iran-sans-medium"/>
                <a:ea typeface="Calibri" panose="020F0502020204030204" pitchFamily="34" charset="0"/>
                <a:cs typeface="B Nazanin" panose="00000400000000000000" pitchFamily="2" charset="-78"/>
              </a:rPr>
              <a:t>no</a:t>
            </a:r>
            <a:r>
              <a:rPr lang="fa-IR" sz="2000" dirty="0">
                <a:effectLst/>
                <a:latin typeface="iran-sans-medium"/>
                <a:ea typeface="Calibri" panose="020F0502020204030204" pitchFamily="34" charset="0"/>
                <a:cs typeface="B Nazanin" panose="00000400000000000000" pitchFamily="2" charset="-78"/>
              </a:rPr>
              <a:t>"</a:t>
            </a:r>
            <a:r>
              <a:rPr lang="en-US" sz="2000" dirty="0">
                <a:effectLst/>
                <a:latin typeface="iran-sans-medium"/>
                <a:ea typeface="Calibri" panose="020F0502020204030204" pitchFamily="34" charset="0"/>
                <a:cs typeface="B Nazanin" panose="00000400000000000000" pitchFamily="2" charset="-78"/>
              </a:rPr>
              <a:t> </a:t>
            </a:r>
            <a:r>
              <a:rPr lang="ar-SA" sz="2000" dirty="0">
                <a:effectLst/>
                <a:latin typeface="iran-sans-medium"/>
                <a:ea typeface="Calibri" panose="020F0502020204030204" pitchFamily="34" charset="0"/>
                <a:cs typeface="B Nazanin" panose="00000400000000000000" pitchFamily="2" charset="-78"/>
              </a:rPr>
              <a:t>هیچ توجهی نمی‌کرد و نتایجی را نشان می‌داد که مربوط به پارک در سراشیبی‌های جدول دار بود</a:t>
            </a:r>
            <a:r>
              <a:rPr lang="fa-IR" sz="2000" dirty="0">
                <a:effectLst/>
                <a:latin typeface="iran-sans-medium"/>
                <a:ea typeface="Calibri" panose="020F0502020204030204" pitchFamily="34" charset="0"/>
                <a:cs typeface="B Nazanin" panose="00000400000000000000" pitchFamily="2" charset="-78"/>
              </a:rPr>
              <a:t>.</a:t>
            </a:r>
            <a:endParaRPr lang="en-US" sz="2000" dirty="0">
              <a:cs typeface="B Nazanin" panose="00000400000000000000" pitchFamily="2" charset="-78"/>
            </a:endParaRPr>
          </a:p>
        </p:txBody>
      </p:sp>
      <p:pic>
        <p:nvPicPr>
          <p:cNvPr id="5" name="Picture 4">
            <a:extLst>
              <a:ext uri="{FF2B5EF4-FFF2-40B4-BE49-F238E27FC236}">
                <a16:creationId xmlns:a16="http://schemas.microsoft.com/office/drawing/2014/main" id="{4EB3362B-A309-62FD-F7D9-43EE2B918691}"/>
              </a:ext>
            </a:extLst>
          </p:cNvPr>
          <p:cNvPicPr>
            <a:picLocks noChangeAspect="1"/>
          </p:cNvPicPr>
          <p:nvPr/>
        </p:nvPicPr>
        <p:blipFill rotWithShape="1">
          <a:blip r:embed="rId2">
            <a:extLst>
              <a:ext uri="{28A0092B-C50C-407E-A947-70E740481C1C}">
                <a14:useLocalDpi xmlns:a14="http://schemas.microsoft.com/office/drawing/2010/main" val="0"/>
              </a:ext>
            </a:extLst>
          </a:blip>
          <a:srcRect t="3627"/>
          <a:stretch/>
        </p:blipFill>
        <p:spPr>
          <a:xfrm>
            <a:off x="5955788" y="1685711"/>
            <a:ext cx="5652319" cy="30927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E76C2D84-1E8E-0304-1BE6-05A5EA747C8C}"/>
              </a:ext>
            </a:extLst>
          </p:cNvPr>
          <p:cNvSpPr>
            <a:spLocks noGrp="1"/>
          </p:cNvSpPr>
          <p:nvPr>
            <p:ph type="sldNum" sz="quarter" idx="12"/>
          </p:nvPr>
        </p:nvSpPr>
        <p:spPr/>
        <p:txBody>
          <a:bodyPr/>
          <a:lstStyle/>
          <a:p>
            <a:fld id="{7659735D-A290-4371-8037-5F89FEA1902D}" type="slidenum">
              <a:rPr lang="en-US" smtClean="0"/>
              <a:t>11</a:t>
            </a:fld>
            <a:endParaRPr lang="en-US"/>
          </a:p>
        </p:txBody>
      </p:sp>
      <p:pic>
        <p:nvPicPr>
          <p:cNvPr id="7" name="Picture 6">
            <a:extLst>
              <a:ext uri="{FF2B5EF4-FFF2-40B4-BE49-F238E27FC236}">
                <a16:creationId xmlns:a16="http://schemas.microsoft.com/office/drawing/2014/main" id="{0B12705D-162E-0ACF-048A-D44DFC5E9E58}"/>
              </a:ext>
            </a:extLst>
          </p:cNvPr>
          <p:cNvPicPr>
            <a:picLocks noChangeAspect="1"/>
          </p:cNvPicPr>
          <p:nvPr/>
        </p:nvPicPr>
        <p:blipFill rotWithShape="1">
          <a:blip r:embed="rId3">
            <a:extLst>
              <a:ext uri="{28A0092B-C50C-407E-A947-70E740481C1C}">
                <a14:useLocalDpi xmlns:a14="http://schemas.microsoft.com/office/drawing/2010/main" val="0"/>
              </a:ext>
            </a:extLst>
          </a:blip>
          <a:srcRect l="1128" t="10322" r="41049" b="27353"/>
          <a:stretch/>
        </p:blipFill>
        <p:spPr>
          <a:xfrm>
            <a:off x="583893" y="1683222"/>
            <a:ext cx="5117588" cy="31027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76995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17658-4F70-19E3-618B-BCFABE0B917B}"/>
              </a:ext>
            </a:extLst>
          </p:cNvPr>
          <p:cNvSpPr>
            <a:spLocks noGrp="1"/>
          </p:cNvSpPr>
          <p:nvPr>
            <p:ph type="title"/>
          </p:nvPr>
        </p:nvSpPr>
        <p:spPr/>
        <p:txBody>
          <a:bodyPr>
            <a:normAutofit/>
          </a:bodyPr>
          <a:lstStyle/>
          <a:p>
            <a:pPr algn="r" rtl="1"/>
            <a:r>
              <a:rPr lang="ar-SA" sz="3600" dirty="0">
                <a:solidFill>
                  <a:srgbClr val="002060"/>
                </a:solidFill>
                <a:effectLst/>
                <a:latin typeface="IRANSans"/>
                <a:ea typeface="Times New Roman" panose="02020603050405020304" pitchFamily="18" charset="0"/>
                <a:cs typeface="B Nazanin" panose="00000400000000000000" pitchFamily="2" charset="-78"/>
              </a:rPr>
              <a:t>آیا الگوریتم </a:t>
            </a:r>
            <a:r>
              <a:rPr lang="en-US" sz="3600" dirty="0">
                <a:solidFill>
                  <a:srgbClr val="002060"/>
                </a:solidFill>
                <a:effectLst/>
                <a:latin typeface="IRANSans"/>
                <a:ea typeface="Times New Roman" panose="02020603050405020304" pitchFamily="18" charset="0"/>
                <a:cs typeface="B Nazanin" panose="00000400000000000000" pitchFamily="2" charset="-78"/>
              </a:rPr>
              <a:t>BERT</a:t>
            </a:r>
            <a:r>
              <a:rPr lang="fa-IR" sz="3600" dirty="0">
                <a:solidFill>
                  <a:srgbClr val="002060"/>
                </a:solidFill>
                <a:effectLst/>
                <a:latin typeface="IRANSans"/>
                <a:ea typeface="Times New Roman" panose="02020603050405020304" pitchFamily="18" charset="0"/>
                <a:cs typeface="B Nazanin" panose="00000400000000000000" pitchFamily="2" charset="-78"/>
              </a:rPr>
              <a:t> </a:t>
            </a:r>
            <a:r>
              <a:rPr lang="ar-SA" sz="3600" dirty="0">
                <a:solidFill>
                  <a:srgbClr val="002060"/>
                </a:solidFill>
                <a:effectLst/>
                <a:latin typeface="IRANSans"/>
                <a:ea typeface="Times New Roman" panose="02020603050405020304" pitchFamily="18" charset="0"/>
                <a:cs typeface="B Nazanin" panose="00000400000000000000" pitchFamily="2" charset="-78"/>
              </a:rPr>
              <a:t>گوگل به زبان فارسی هم رسیده؟</a:t>
            </a:r>
            <a:endParaRPr lang="en-US" sz="3600" dirty="0">
              <a:solidFill>
                <a:srgbClr val="002060"/>
              </a:solidFill>
            </a:endParaRPr>
          </a:p>
        </p:txBody>
      </p:sp>
      <p:sp>
        <p:nvSpPr>
          <p:cNvPr id="3" name="Content Placeholder 2">
            <a:extLst>
              <a:ext uri="{FF2B5EF4-FFF2-40B4-BE49-F238E27FC236}">
                <a16:creationId xmlns:a16="http://schemas.microsoft.com/office/drawing/2014/main" id="{EC84DE2D-E800-B439-92AC-54385E239056}"/>
              </a:ext>
            </a:extLst>
          </p:cNvPr>
          <p:cNvSpPr>
            <a:spLocks noGrp="1"/>
          </p:cNvSpPr>
          <p:nvPr>
            <p:ph idx="1"/>
          </p:nvPr>
        </p:nvSpPr>
        <p:spPr>
          <a:xfrm>
            <a:off x="995516" y="1904283"/>
            <a:ext cx="10515600" cy="4351338"/>
          </a:xfrm>
        </p:spPr>
        <p:txBody>
          <a:bodyPr/>
          <a:lstStyle/>
          <a:p>
            <a:pPr marL="0" indent="0" algn="just" rtl="1">
              <a:lnSpc>
                <a:spcPct val="100000"/>
              </a:lnSpc>
              <a:buNone/>
            </a:pPr>
            <a:r>
              <a:rPr lang="ar-SA" sz="2000" dirty="0">
                <a:effectLst/>
                <a:latin typeface="iran-sans-medium"/>
                <a:ea typeface="Times New Roman" panose="02020603050405020304" pitchFamily="18" charset="0"/>
                <a:cs typeface="B Nazanin" panose="00000400000000000000" pitchFamily="2" charset="-78"/>
              </a:rPr>
              <a:t>همان‌طور که می‌بینید گوگل تا قبل از تاثیرگذاری الگوریتم برت بر روی زبان فارسی، رابطه کلمه </a:t>
            </a:r>
            <a:r>
              <a:rPr lang="fa-IR" sz="2000" dirty="0">
                <a:effectLst/>
                <a:latin typeface="iran-sans-medium"/>
                <a:ea typeface="Times New Roman" panose="02020603050405020304" pitchFamily="18" charset="0"/>
                <a:cs typeface="B Nazanin" panose="00000400000000000000" pitchFamily="2" charset="-78"/>
              </a:rPr>
              <a:t>"تهران" </a:t>
            </a:r>
            <a:r>
              <a:rPr lang="ar-SA" sz="2000" dirty="0">
                <a:effectLst/>
                <a:latin typeface="iran-sans-medium"/>
                <a:ea typeface="Times New Roman" panose="02020603050405020304" pitchFamily="18" charset="0"/>
                <a:cs typeface="B Nazanin" panose="00000400000000000000" pitchFamily="2" charset="-78"/>
              </a:rPr>
              <a:t>و </a:t>
            </a:r>
            <a:r>
              <a:rPr lang="fa-IR" sz="2000" dirty="0">
                <a:effectLst/>
                <a:latin typeface="iran-sans-medium"/>
                <a:ea typeface="Times New Roman" panose="02020603050405020304" pitchFamily="18" charset="0"/>
                <a:cs typeface="B Nazanin" panose="00000400000000000000" pitchFamily="2" charset="-78"/>
              </a:rPr>
              <a:t>"مشهد" </a:t>
            </a:r>
            <a:r>
              <a:rPr lang="ar-SA" sz="2000" dirty="0">
                <a:effectLst/>
                <a:latin typeface="iran-sans-medium"/>
                <a:ea typeface="Times New Roman" panose="02020603050405020304" pitchFamily="18" charset="0"/>
                <a:cs typeface="B Nazanin" panose="00000400000000000000" pitchFamily="2" charset="-78"/>
              </a:rPr>
              <a:t>را متوجه نمی‌شد و حرف اضافه</a:t>
            </a:r>
            <a:r>
              <a:rPr lang="fa-IR" sz="2000" dirty="0">
                <a:latin typeface="iran-sans-medium"/>
                <a:ea typeface="Times New Roman" panose="02020603050405020304" pitchFamily="18" charset="0"/>
                <a:cs typeface="B Nazanin" panose="00000400000000000000" pitchFamily="2" charset="-78"/>
              </a:rPr>
              <a:t> "به"</a:t>
            </a:r>
            <a:r>
              <a:rPr lang="ar-SA" sz="2000" dirty="0">
                <a:effectLst/>
                <a:latin typeface="iran-sans-medium"/>
                <a:ea typeface="Times New Roman" panose="02020603050405020304" pitchFamily="18" charset="0"/>
                <a:cs typeface="B Nazanin" panose="00000400000000000000" pitchFamily="2" charset="-78"/>
              </a:rPr>
              <a:t> بین این دو را درک نمی‌کرد. اما امروز اگر شما </a:t>
            </a:r>
            <a:r>
              <a:rPr lang="fa-IR" sz="2000" dirty="0">
                <a:latin typeface="iran-sans-medium"/>
                <a:ea typeface="Times New Roman" panose="02020603050405020304" pitchFamily="18" charset="0"/>
                <a:cs typeface="B Nazanin" panose="00000400000000000000" pitchFamily="2" charset="-78"/>
              </a:rPr>
              <a:t>"</a:t>
            </a:r>
            <a:r>
              <a:rPr lang="ar-SA" sz="2000" dirty="0">
                <a:effectLst/>
                <a:latin typeface="iran-sans-medium"/>
                <a:ea typeface="Times New Roman" panose="02020603050405020304" pitchFamily="18" charset="0"/>
                <a:cs typeface="B Nazanin" panose="00000400000000000000" pitchFamily="2" charset="-78"/>
              </a:rPr>
              <a:t> راهنمای سفر مشهد به تهران </a:t>
            </a:r>
            <a:r>
              <a:rPr lang="fa-IR" sz="2000" dirty="0">
                <a:latin typeface="iran-sans-medium"/>
                <a:ea typeface="Times New Roman" panose="02020603050405020304" pitchFamily="18" charset="0"/>
                <a:cs typeface="B Nazanin" panose="00000400000000000000" pitchFamily="2" charset="-78"/>
              </a:rPr>
              <a:t>"</a:t>
            </a:r>
            <a:r>
              <a:rPr lang="ar-SA" sz="2000" dirty="0">
                <a:effectLst/>
                <a:latin typeface="iran-sans-medium"/>
                <a:ea typeface="Times New Roman" panose="02020603050405020304" pitchFamily="18" charset="0"/>
                <a:cs typeface="B Nazanin" panose="00000400000000000000" pitchFamily="2" charset="-78"/>
              </a:rPr>
              <a:t> در گوگل جستجو کنید، نتایجی متفاوت را مشاهده خواهید کرد که نشان دهنده تاثیر الگوریتم برت بر روی جستجوهای فارسی در گوگل است</a:t>
            </a:r>
            <a:r>
              <a:rPr lang="en-US" sz="2000" dirty="0">
                <a:effectLst/>
                <a:latin typeface="iran-sans-medium"/>
                <a:ea typeface="Times New Roman" panose="02020603050405020304" pitchFamily="18" charset="0"/>
                <a:cs typeface="B Nazanin" panose="00000400000000000000" pitchFamily="2" charset="-78"/>
              </a:rPr>
              <a:t>.</a:t>
            </a:r>
            <a:endParaRPr lang="fa-IR" sz="2000" dirty="0">
              <a:effectLst/>
              <a:latin typeface="iran-sans-medium"/>
              <a:ea typeface="Times New Roman" panose="02020603050405020304" pitchFamily="18" charset="0"/>
              <a:cs typeface="B Nazanin" panose="00000400000000000000" pitchFamily="2" charset="-78"/>
            </a:endParaRPr>
          </a:p>
          <a:p>
            <a:pPr marL="0" indent="0" algn="just" rtl="1">
              <a:buNone/>
            </a:pP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indent="0" algn="just" rtl="1">
              <a:buNone/>
            </a:pPr>
            <a:endParaRPr lang="en-US" dirty="0">
              <a:cs typeface="B Nazanin" panose="00000400000000000000" pitchFamily="2" charset="-78"/>
            </a:endParaRPr>
          </a:p>
        </p:txBody>
      </p:sp>
      <p:pic>
        <p:nvPicPr>
          <p:cNvPr id="5" name="Picture 4">
            <a:extLst>
              <a:ext uri="{FF2B5EF4-FFF2-40B4-BE49-F238E27FC236}">
                <a16:creationId xmlns:a16="http://schemas.microsoft.com/office/drawing/2014/main" id="{EE305B16-DE2D-609C-9725-9C87E658335F}"/>
              </a:ext>
            </a:extLst>
          </p:cNvPr>
          <p:cNvPicPr>
            <a:picLocks noChangeAspect="1"/>
          </p:cNvPicPr>
          <p:nvPr/>
        </p:nvPicPr>
        <p:blipFill rotWithShape="1">
          <a:blip r:embed="rId2">
            <a:extLst>
              <a:ext uri="{28A0092B-C50C-407E-A947-70E740481C1C}">
                <a14:useLocalDpi xmlns:a14="http://schemas.microsoft.com/office/drawing/2010/main" val="0"/>
              </a:ext>
            </a:extLst>
          </a:blip>
          <a:srcRect b="39347"/>
          <a:stretch/>
        </p:blipFill>
        <p:spPr>
          <a:xfrm>
            <a:off x="2362200" y="3347425"/>
            <a:ext cx="7620000" cy="2443776"/>
          </a:xfrm>
          <a:prstGeom prst="rect">
            <a:avLst/>
          </a:prstGeom>
        </p:spPr>
      </p:pic>
      <p:sp>
        <p:nvSpPr>
          <p:cNvPr id="4" name="Slide Number Placeholder 3">
            <a:extLst>
              <a:ext uri="{FF2B5EF4-FFF2-40B4-BE49-F238E27FC236}">
                <a16:creationId xmlns:a16="http://schemas.microsoft.com/office/drawing/2014/main" id="{194F46A8-4607-9812-BA1C-08CEF45BEECE}"/>
              </a:ext>
            </a:extLst>
          </p:cNvPr>
          <p:cNvSpPr>
            <a:spLocks noGrp="1"/>
          </p:cNvSpPr>
          <p:nvPr>
            <p:ph type="sldNum" sz="quarter" idx="12"/>
          </p:nvPr>
        </p:nvSpPr>
        <p:spPr/>
        <p:txBody>
          <a:bodyPr/>
          <a:lstStyle/>
          <a:p>
            <a:fld id="{7659735D-A290-4371-8037-5F89FEA1902D}" type="slidenum">
              <a:rPr lang="en-US" smtClean="0"/>
              <a:t>12</a:t>
            </a:fld>
            <a:endParaRPr lang="en-US"/>
          </a:p>
        </p:txBody>
      </p:sp>
    </p:spTree>
    <p:extLst>
      <p:ext uri="{BB962C8B-B14F-4D97-AF65-F5344CB8AC3E}">
        <p14:creationId xmlns:p14="http://schemas.microsoft.com/office/powerpoint/2010/main" val="3212875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CDC6-0C93-1B24-F732-140A733056F3}"/>
              </a:ext>
            </a:extLst>
          </p:cNvPr>
          <p:cNvSpPr>
            <a:spLocks noGrp="1"/>
          </p:cNvSpPr>
          <p:nvPr>
            <p:ph type="title"/>
          </p:nvPr>
        </p:nvSpPr>
        <p:spPr/>
        <p:txBody>
          <a:bodyPr>
            <a:normAutofit/>
          </a:bodyPr>
          <a:lstStyle/>
          <a:p>
            <a:pPr algn="r" rtl="1"/>
            <a:r>
              <a:rPr lang="ar-SA" sz="3200" dirty="0">
                <a:solidFill>
                  <a:srgbClr val="002060"/>
                </a:solidFill>
                <a:effectLst/>
                <a:latin typeface="IRANSans"/>
                <a:ea typeface="Times New Roman" panose="02020603050405020304" pitchFamily="18" charset="0"/>
                <a:cs typeface="B Nazanin" panose="00000400000000000000" pitchFamily="2" charset="-78"/>
              </a:rPr>
              <a:t>تفاوت الگوریت</a:t>
            </a:r>
            <a:r>
              <a:rPr lang="fa-IR" sz="3200" dirty="0">
                <a:solidFill>
                  <a:srgbClr val="002060"/>
                </a:solidFill>
                <a:effectLst/>
                <a:latin typeface="IRANSans"/>
                <a:ea typeface="Times New Roman" panose="02020603050405020304" pitchFamily="18" charset="0"/>
                <a:cs typeface="B Nazanin" panose="00000400000000000000" pitchFamily="2" charset="-78"/>
              </a:rPr>
              <a:t>م </a:t>
            </a:r>
            <a:r>
              <a:rPr lang="en-US" sz="3200" dirty="0">
                <a:solidFill>
                  <a:srgbClr val="002060"/>
                </a:solidFill>
                <a:effectLst/>
                <a:latin typeface="IRANSans"/>
                <a:ea typeface="Times New Roman" panose="02020603050405020304" pitchFamily="18" charset="0"/>
                <a:cs typeface="B Nazanin" panose="00000400000000000000" pitchFamily="2" charset="-78"/>
              </a:rPr>
              <a:t>BERT</a:t>
            </a:r>
            <a:r>
              <a:rPr lang="fa-IR" sz="3200" dirty="0">
                <a:solidFill>
                  <a:srgbClr val="002060"/>
                </a:solidFill>
                <a:effectLst/>
                <a:latin typeface="IRANSans"/>
                <a:ea typeface="Times New Roman" panose="02020603050405020304" pitchFamily="18" charset="0"/>
                <a:cs typeface="B Nazanin" panose="00000400000000000000" pitchFamily="2" charset="-78"/>
              </a:rPr>
              <a:t> </a:t>
            </a:r>
            <a:r>
              <a:rPr lang="ar-SA" sz="3200" dirty="0">
                <a:solidFill>
                  <a:srgbClr val="002060"/>
                </a:solidFill>
                <a:effectLst/>
                <a:latin typeface="IRANSans"/>
                <a:ea typeface="Times New Roman" panose="02020603050405020304" pitchFamily="18" charset="0"/>
                <a:cs typeface="B Nazanin" panose="00000400000000000000" pitchFamily="2" charset="-78"/>
              </a:rPr>
              <a:t>با الگوریتم مرغ مگس</a:t>
            </a:r>
            <a:r>
              <a:rPr lang="fa-IR" sz="3200" dirty="0">
                <a:solidFill>
                  <a:srgbClr val="002060"/>
                </a:solidFill>
                <a:effectLst/>
                <a:latin typeface="IRANSans"/>
                <a:ea typeface="Times New Roman" panose="02020603050405020304" pitchFamily="18" charset="0"/>
                <a:cs typeface="B Nazanin" panose="00000400000000000000" pitchFamily="2" charset="-78"/>
              </a:rPr>
              <a:t> </a:t>
            </a:r>
            <a:r>
              <a:rPr lang="ar-SA" sz="3200" dirty="0">
                <a:solidFill>
                  <a:srgbClr val="002060"/>
                </a:solidFill>
                <a:effectLst/>
                <a:latin typeface="IRANSans"/>
                <a:ea typeface="Times New Roman" panose="02020603050405020304" pitchFamily="18" charset="0"/>
                <a:cs typeface="B Nazanin" panose="00000400000000000000" pitchFamily="2" charset="-78"/>
              </a:rPr>
              <a:t>خوار</a:t>
            </a:r>
            <a:r>
              <a:rPr lang="en-US" sz="3200" dirty="0">
                <a:solidFill>
                  <a:srgbClr val="002060"/>
                </a:solidFill>
                <a:effectLst/>
                <a:latin typeface="IRANSans"/>
                <a:ea typeface="Times New Roman" panose="02020603050405020304" pitchFamily="18" charset="0"/>
                <a:cs typeface="B Nazanin" panose="00000400000000000000" pitchFamily="2" charset="-78"/>
              </a:rPr>
              <a:t> (Humming Bird) </a:t>
            </a:r>
            <a:endParaRPr lang="en-US" sz="3200" dirty="0">
              <a:solidFill>
                <a:srgbClr val="002060"/>
              </a:solidFill>
            </a:endParaRPr>
          </a:p>
        </p:txBody>
      </p:sp>
      <p:sp>
        <p:nvSpPr>
          <p:cNvPr id="3" name="Content Placeholder 2">
            <a:extLst>
              <a:ext uri="{FF2B5EF4-FFF2-40B4-BE49-F238E27FC236}">
                <a16:creationId xmlns:a16="http://schemas.microsoft.com/office/drawing/2014/main" id="{201E5490-71A6-8E49-13E4-118FD996D28E}"/>
              </a:ext>
            </a:extLst>
          </p:cNvPr>
          <p:cNvSpPr>
            <a:spLocks noGrp="1"/>
          </p:cNvSpPr>
          <p:nvPr>
            <p:ph idx="1"/>
          </p:nvPr>
        </p:nvSpPr>
        <p:spPr/>
        <p:txBody>
          <a:bodyPr>
            <a:normAutofit/>
          </a:bodyPr>
          <a:lstStyle/>
          <a:p>
            <a:pPr marL="0" indent="0" algn="r" rtl="1">
              <a:buNone/>
            </a:pPr>
            <a:r>
              <a:rPr lang="ar-SA" sz="1900" dirty="0">
                <a:effectLst/>
                <a:latin typeface="IRANSans"/>
                <a:ea typeface="Calibri" panose="020F0502020204030204" pitchFamily="34" charset="0"/>
                <a:cs typeface="B Nazanin" panose="00000400000000000000" pitchFamily="2" charset="-78"/>
              </a:rPr>
              <a:t>الگوریتم برت و هامینگ برد هر دو مبتنی بر پردازش زبان طبیعی </a:t>
            </a:r>
            <a:r>
              <a:rPr lang="fa-IR" sz="1900" dirty="0">
                <a:effectLst/>
                <a:latin typeface="IRANSans"/>
                <a:ea typeface="Calibri" panose="020F0502020204030204" pitchFamily="34" charset="0"/>
                <a:cs typeface="B Nazanin" panose="00000400000000000000" pitchFamily="2" charset="-78"/>
              </a:rPr>
              <a:t>(</a:t>
            </a:r>
            <a:r>
              <a:rPr lang="en-US" sz="1900" dirty="0">
                <a:effectLst/>
                <a:latin typeface="IRANSans"/>
                <a:ea typeface="Calibri" panose="020F0502020204030204" pitchFamily="34" charset="0"/>
                <a:cs typeface="B Nazanin" panose="00000400000000000000" pitchFamily="2" charset="-78"/>
              </a:rPr>
              <a:t>NLP</a:t>
            </a:r>
            <a:r>
              <a:rPr lang="fa-IR" sz="1900" dirty="0">
                <a:effectLst/>
                <a:latin typeface="IRANSans"/>
                <a:ea typeface="Calibri" panose="020F0502020204030204" pitchFamily="34" charset="0"/>
                <a:cs typeface="B Nazanin" panose="00000400000000000000" pitchFamily="2" charset="-78"/>
              </a:rPr>
              <a:t>) هستند.</a:t>
            </a:r>
          </a:p>
          <a:p>
            <a:pPr marL="0" marR="0" algn="just" rtl="1">
              <a:lnSpc>
                <a:spcPct val="107000"/>
              </a:lnSpc>
              <a:spcBef>
                <a:spcPts val="0"/>
              </a:spcBef>
              <a:spcAft>
                <a:spcPts val="800"/>
              </a:spcAft>
            </a:pPr>
            <a:r>
              <a:rPr lang="ar-SA" sz="1900" dirty="0">
                <a:effectLst/>
                <a:latin typeface="iran-sans-medium"/>
                <a:ea typeface="Times New Roman" panose="02020603050405020304" pitchFamily="18" charset="0"/>
                <a:cs typeface="Times New Roman" panose="02020603050405020304" pitchFamily="18" charset="0"/>
              </a:rPr>
              <a:t>در </a:t>
            </a:r>
            <a:r>
              <a:rPr lang="ar-SA" sz="1900" dirty="0">
                <a:effectLst/>
                <a:latin typeface="iran-sans-medium"/>
                <a:ea typeface="Times New Roman" panose="02020603050405020304" pitchFamily="18" charset="0"/>
                <a:cs typeface="B Nazanin" panose="00000400000000000000" pitchFamily="2" charset="-78"/>
              </a:rPr>
              <a:t>دنیای</a:t>
            </a:r>
            <a:r>
              <a:rPr lang="en-US" sz="1900" dirty="0">
                <a:effectLst/>
                <a:latin typeface="iran-sans-medium"/>
                <a:ea typeface="Times New Roman" panose="02020603050405020304" pitchFamily="18" charset="0"/>
                <a:cs typeface="B Nazanin" panose="00000400000000000000" pitchFamily="2" charset="-78"/>
              </a:rPr>
              <a:t> NLP</a:t>
            </a:r>
            <a:r>
              <a:rPr lang="ar-SA" sz="1900" dirty="0">
                <a:effectLst/>
                <a:latin typeface="iran-sans-medium"/>
                <a:ea typeface="Times New Roman" panose="02020603050405020304" pitchFamily="18" charset="0"/>
                <a:cs typeface="B Nazanin" panose="00000400000000000000" pitchFamily="2" charset="-78"/>
              </a:rPr>
              <a:t>، موضوعات مختلفی هستند که به عنوان چالش شناخته می‌شوند، موضوعاتی مثل</a:t>
            </a:r>
            <a:endParaRPr lang="en-US" sz="19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rtl="1" fontAlgn="base">
              <a:lnSpc>
                <a:spcPct val="107000"/>
              </a:lnSpc>
              <a:spcBef>
                <a:spcPts val="0"/>
              </a:spcBef>
              <a:spcAft>
                <a:spcPts val="0"/>
              </a:spcAft>
              <a:buSzPts val="1000"/>
              <a:buFont typeface="Symbol" panose="05050102010706020507" pitchFamily="18" charset="2"/>
              <a:buChar char=""/>
              <a:tabLst>
                <a:tab pos="457200" algn="l"/>
              </a:tabLst>
            </a:pPr>
            <a:r>
              <a:rPr lang="ar-SA" sz="1900" dirty="0">
                <a:effectLst/>
                <a:latin typeface="iran-sans-medium"/>
                <a:ea typeface="Times New Roman" panose="02020603050405020304" pitchFamily="18" charset="0"/>
                <a:cs typeface="B Nazanin" panose="00000400000000000000" pitchFamily="2" charset="-78"/>
              </a:rPr>
              <a:t>پاسخ به سوالات</a:t>
            </a:r>
            <a:endParaRPr lang="en-US" sz="19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rtl="1" fontAlgn="base">
              <a:lnSpc>
                <a:spcPct val="107000"/>
              </a:lnSpc>
              <a:spcBef>
                <a:spcPts val="0"/>
              </a:spcBef>
              <a:spcAft>
                <a:spcPts val="0"/>
              </a:spcAft>
              <a:buSzPts val="1000"/>
              <a:buFont typeface="Symbol" panose="05050102010706020507" pitchFamily="18" charset="2"/>
              <a:buChar char=""/>
              <a:tabLst>
                <a:tab pos="457200" algn="l"/>
              </a:tabLst>
            </a:pPr>
            <a:r>
              <a:rPr lang="ar-SA" sz="1900" dirty="0">
                <a:effectLst/>
                <a:latin typeface="iran-sans-medium"/>
                <a:ea typeface="Times New Roman" panose="02020603050405020304" pitchFamily="18" charset="0"/>
                <a:cs typeface="B Nazanin" panose="00000400000000000000" pitchFamily="2" charset="-78"/>
              </a:rPr>
              <a:t>طبقه‌بندی کلمات و جملات</a:t>
            </a:r>
            <a:endParaRPr lang="en-US" sz="19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rtl="1" fontAlgn="base">
              <a:lnSpc>
                <a:spcPct val="107000"/>
              </a:lnSpc>
              <a:spcBef>
                <a:spcPts val="0"/>
              </a:spcBef>
              <a:spcAft>
                <a:spcPts val="0"/>
              </a:spcAft>
              <a:buSzPts val="1000"/>
              <a:buFont typeface="Symbol" panose="05050102010706020507" pitchFamily="18" charset="2"/>
              <a:buChar char=""/>
              <a:tabLst>
                <a:tab pos="457200" algn="l"/>
              </a:tabLst>
            </a:pPr>
            <a:r>
              <a:rPr lang="ar-SA" sz="1900" dirty="0">
                <a:effectLst/>
                <a:latin typeface="iran-sans-medium"/>
                <a:ea typeface="Times New Roman" panose="02020603050405020304" pitchFamily="18" charset="0"/>
                <a:cs typeface="B Nazanin" panose="00000400000000000000" pitchFamily="2" charset="-78"/>
              </a:rPr>
              <a:t>درک احساسات پشت جملات</a:t>
            </a:r>
            <a:endParaRPr lang="en-US" sz="19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rtl="1" fontAlgn="base">
              <a:lnSpc>
                <a:spcPct val="107000"/>
              </a:lnSpc>
              <a:spcBef>
                <a:spcPts val="0"/>
              </a:spcBef>
              <a:spcAft>
                <a:spcPts val="0"/>
              </a:spcAft>
              <a:buSzPts val="1000"/>
              <a:buFont typeface="Symbol" panose="05050102010706020507" pitchFamily="18" charset="2"/>
              <a:buChar char=""/>
              <a:tabLst>
                <a:tab pos="457200" algn="l"/>
              </a:tabLst>
            </a:pPr>
            <a:r>
              <a:rPr lang="ar-SA" sz="1900" dirty="0">
                <a:effectLst/>
                <a:latin typeface="iran-sans-medium"/>
                <a:ea typeface="Times New Roman" panose="02020603050405020304" pitchFamily="18" charset="0"/>
                <a:cs typeface="B Nazanin" panose="00000400000000000000" pitchFamily="2" charset="-78"/>
              </a:rPr>
              <a:t>و</a:t>
            </a:r>
            <a:r>
              <a:rPr lang="en-US" sz="1900" dirty="0">
                <a:effectLst/>
                <a:latin typeface="iran-sans-medium"/>
                <a:ea typeface="Times New Roman" panose="02020603050405020304" pitchFamily="18" charset="0"/>
                <a:cs typeface="B Nazanin" panose="00000400000000000000" pitchFamily="2" charset="-78"/>
              </a:rPr>
              <a:t> …</a:t>
            </a:r>
            <a:endParaRPr lang="en-US" sz="1900" dirty="0">
              <a:effectLst/>
              <a:latin typeface="Calibri" panose="020F0502020204030204" pitchFamily="34" charset="0"/>
              <a:ea typeface="Calibri" panose="020F0502020204030204" pitchFamily="34" charset="0"/>
              <a:cs typeface="Arial" panose="020B0604020202020204" pitchFamily="34" charset="0"/>
            </a:endParaRPr>
          </a:p>
          <a:p>
            <a:pPr marL="0" indent="0" algn="r" rtl="1">
              <a:buNone/>
            </a:pPr>
            <a:r>
              <a:rPr lang="ar-SA" sz="1900" dirty="0">
                <a:effectLst/>
                <a:latin typeface="iran-sans-medium"/>
                <a:ea typeface="Times New Roman" panose="02020603050405020304" pitchFamily="18" charset="0"/>
                <a:cs typeface="B Nazanin" panose="00000400000000000000" pitchFamily="2" charset="-78"/>
              </a:rPr>
              <a:t>نکته‌ای که الگوریتم و مدل</a:t>
            </a:r>
            <a:r>
              <a:rPr lang="en-US" sz="1900" dirty="0">
                <a:effectLst/>
                <a:latin typeface="iran-sans-medium"/>
                <a:ea typeface="Times New Roman" panose="02020603050405020304" pitchFamily="18" charset="0"/>
                <a:cs typeface="B Nazanin" panose="00000400000000000000" pitchFamily="2" charset="-78"/>
              </a:rPr>
              <a:t> BERT </a:t>
            </a:r>
            <a:r>
              <a:rPr lang="ar-SA" sz="1900" dirty="0">
                <a:effectLst/>
                <a:latin typeface="iran-sans-medium"/>
                <a:ea typeface="Times New Roman" panose="02020603050405020304" pitchFamily="18" charset="0"/>
                <a:cs typeface="B Nazanin" panose="00000400000000000000" pitchFamily="2" charset="-78"/>
              </a:rPr>
              <a:t>را از تمام مدل‌های قبلی متمایز می‌کند</a:t>
            </a:r>
            <a:endParaRPr lang="fa-IR" sz="1900" dirty="0">
              <a:effectLst/>
              <a:latin typeface="iran-sans-medium"/>
              <a:ea typeface="Times New Roman" panose="02020603050405020304" pitchFamily="18" charset="0"/>
              <a:cs typeface="B Nazanin" panose="00000400000000000000" pitchFamily="2" charset="-78"/>
            </a:endParaRPr>
          </a:p>
          <a:p>
            <a:pPr marL="0" indent="0" algn="r" rtl="1">
              <a:buNone/>
            </a:pPr>
            <a:r>
              <a:rPr lang="ar-SA" sz="1900" dirty="0">
                <a:effectLst/>
                <a:latin typeface="iran-sans-medium"/>
                <a:ea typeface="Times New Roman" panose="02020603050405020304" pitchFamily="18" charset="0"/>
                <a:cs typeface="B Nazanin" panose="00000400000000000000" pitchFamily="2" charset="-78"/>
              </a:rPr>
              <a:t>این است که</a:t>
            </a:r>
            <a:r>
              <a:rPr lang="ar-SA" sz="1900" dirty="0">
                <a:effectLst/>
                <a:latin typeface="Calibri" panose="020F0502020204030204" pitchFamily="34" charset="0"/>
                <a:ea typeface="Times New Roman" panose="02020603050405020304" pitchFamily="18" charset="0"/>
                <a:cs typeface="Calibri" panose="020F0502020204030204" pitchFamily="34" charset="0"/>
              </a:rPr>
              <a:t> </a:t>
            </a:r>
            <a:r>
              <a:rPr lang="ar-SA" sz="1900" dirty="0">
                <a:effectLst/>
                <a:latin typeface="iran-sans-medium"/>
                <a:ea typeface="Times New Roman" panose="02020603050405020304" pitchFamily="18" charset="0"/>
                <a:cs typeface="B Nazanin" panose="00000400000000000000" pitchFamily="2" charset="-78"/>
              </a:rPr>
              <a:t>این مدل، از پس 11 چالش مختلف در حوزه</a:t>
            </a:r>
            <a:r>
              <a:rPr lang="en-US" sz="1900" dirty="0">
                <a:effectLst/>
                <a:latin typeface="iran-sans-medium"/>
                <a:ea typeface="Times New Roman" panose="02020603050405020304" pitchFamily="18" charset="0"/>
                <a:cs typeface="B Nazanin" panose="00000400000000000000" pitchFamily="2" charset="-78"/>
              </a:rPr>
              <a:t> NLP </a:t>
            </a:r>
            <a:r>
              <a:rPr lang="ar-SA" sz="1900" dirty="0">
                <a:effectLst/>
                <a:latin typeface="iran-sans-medium"/>
                <a:ea typeface="Times New Roman" panose="02020603050405020304" pitchFamily="18" charset="0"/>
                <a:cs typeface="B Nazanin" panose="00000400000000000000" pitchFamily="2" charset="-78"/>
              </a:rPr>
              <a:t>بر می‌آید</a:t>
            </a:r>
            <a:r>
              <a:rPr lang="en-US" sz="1900" dirty="0">
                <a:effectLst/>
                <a:latin typeface="iran-sans-medium"/>
                <a:ea typeface="Times New Roman" panose="02020603050405020304" pitchFamily="18" charset="0"/>
                <a:cs typeface="B Nazanin" panose="00000400000000000000" pitchFamily="2" charset="-78"/>
              </a:rPr>
              <a:t>!</a:t>
            </a:r>
            <a:endParaRPr lang="en-US" sz="1900" dirty="0">
              <a:effectLst/>
              <a:latin typeface="Calibri" panose="020F0502020204030204" pitchFamily="34" charset="0"/>
              <a:ea typeface="Calibri" panose="020F0502020204030204" pitchFamily="34" charset="0"/>
              <a:cs typeface="Arial" panose="020B0604020202020204" pitchFamily="34" charset="0"/>
            </a:endParaRPr>
          </a:p>
          <a:p>
            <a:pPr marL="0" indent="0" algn="r" rtl="1">
              <a:buNone/>
            </a:pPr>
            <a:endParaRPr lang="en-US" sz="1900" dirty="0"/>
          </a:p>
        </p:txBody>
      </p:sp>
      <p:pic>
        <p:nvPicPr>
          <p:cNvPr id="5" name="Picture 4">
            <a:extLst>
              <a:ext uri="{FF2B5EF4-FFF2-40B4-BE49-F238E27FC236}">
                <a16:creationId xmlns:a16="http://schemas.microsoft.com/office/drawing/2014/main" id="{56C4579A-3DA0-E0E3-76E8-56760AF59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866" y="3274142"/>
            <a:ext cx="5127018" cy="3037758"/>
          </a:xfrm>
          <a:prstGeom prst="rect">
            <a:avLst/>
          </a:prstGeom>
        </p:spPr>
      </p:pic>
      <p:sp>
        <p:nvSpPr>
          <p:cNvPr id="6" name="Slide Number Placeholder 5">
            <a:extLst>
              <a:ext uri="{FF2B5EF4-FFF2-40B4-BE49-F238E27FC236}">
                <a16:creationId xmlns:a16="http://schemas.microsoft.com/office/drawing/2014/main" id="{0616E83A-373A-102D-1CB5-EBC9C3C22BCD}"/>
              </a:ext>
            </a:extLst>
          </p:cNvPr>
          <p:cNvSpPr>
            <a:spLocks noGrp="1"/>
          </p:cNvSpPr>
          <p:nvPr>
            <p:ph type="sldNum" sz="quarter" idx="12"/>
          </p:nvPr>
        </p:nvSpPr>
        <p:spPr/>
        <p:txBody>
          <a:bodyPr/>
          <a:lstStyle/>
          <a:p>
            <a:fld id="{7659735D-A290-4371-8037-5F89FEA1902D}" type="slidenum">
              <a:rPr lang="en-US" smtClean="0"/>
              <a:t>13</a:t>
            </a:fld>
            <a:endParaRPr lang="en-US"/>
          </a:p>
        </p:txBody>
      </p:sp>
    </p:spTree>
    <p:extLst>
      <p:ext uri="{BB962C8B-B14F-4D97-AF65-F5344CB8AC3E}">
        <p14:creationId xmlns:p14="http://schemas.microsoft.com/office/powerpoint/2010/main" val="2374761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F65C-1C64-E08A-1EBB-4567087D23CC}"/>
              </a:ext>
            </a:extLst>
          </p:cNvPr>
          <p:cNvSpPr>
            <a:spLocks noGrp="1"/>
          </p:cNvSpPr>
          <p:nvPr>
            <p:ph type="title"/>
          </p:nvPr>
        </p:nvSpPr>
        <p:spPr/>
        <p:txBody>
          <a:bodyPr>
            <a:normAutofit/>
          </a:bodyPr>
          <a:lstStyle/>
          <a:p>
            <a:pPr algn="r" rtl="1"/>
            <a:r>
              <a:rPr lang="fa-IR" sz="3600" i="0" dirty="0">
                <a:solidFill>
                  <a:srgbClr val="002060"/>
                </a:solidFill>
                <a:effectLst/>
                <a:latin typeface="IRANSans"/>
                <a:cs typeface="B Nazanin" panose="00000400000000000000" pitchFamily="2" charset="-78"/>
              </a:rPr>
              <a:t>تفاوت الگوریتم</a:t>
            </a:r>
            <a:r>
              <a:rPr lang="en-US" sz="3600" i="0" dirty="0">
                <a:solidFill>
                  <a:srgbClr val="002060"/>
                </a:solidFill>
                <a:effectLst/>
                <a:latin typeface="IRANSans"/>
                <a:cs typeface="B Nazanin" panose="00000400000000000000" pitchFamily="2" charset="-78"/>
              </a:rPr>
              <a:t> BERT </a:t>
            </a:r>
            <a:r>
              <a:rPr lang="fa-IR" sz="3600" i="0" dirty="0">
                <a:solidFill>
                  <a:srgbClr val="002060"/>
                </a:solidFill>
                <a:effectLst/>
                <a:latin typeface="IRANSans"/>
                <a:cs typeface="B Nazanin" panose="00000400000000000000" pitchFamily="2" charset="-78"/>
              </a:rPr>
              <a:t>با الگوریتم رنک برین </a:t>
            </a:r>
            <a:r>
              <a:rPr lang="fa-IR" sz="3600" dirty="0">
                <a:solidFill>
                  <a:srgbClr val="002060"/>
                </a:solidFill>
                <a:latin typeface="IRANSans"/>
                <a:cs typeface="B Nazanin" panose="00000400000000000000" pitchFamily="2" charset="-78"/>
              </a:rPr>
              <a:t>(</a:t>
            </a:r>
            <a:r>
              <a:rPr lang="en-US" sz="3600" i="0" dirty="0">
                <a:solidFill>
                  <a:srgbClr val="002060"/>
                </a:solidFill>
                <a:effectLst/>
                <a:latin typeface="IRANSans"/>
                <a:cs typeface="B Nazanin" panose="00000400000000000000" pitchFamily="2" charset="-78"/>
              </a:rPr>
              <a:t>RankBrain</a:t>
            </a:r>
            <a:r>
              <a:rPr lang="fa-IR" sz="3600" dirty="0">
                <a:solidFill>
                  <a:srgbClr val="002060"/>
                </a:solidFill>
                <a:latin typeface="IRANSans"/>
                <a:cs typeface="B Nazanin" panose="00000400000000000000" pitchFamily="2" charset="-78"/>
              </a:rPr>
              <a:t>)</a:t>
            </a:r>
            <a:endParaRPr lang="en-US" sz="3600" dirty="0">
              <a:solidFill>
                <a:srgbClr val="002060"/>
              </a:solidFill>
            </a:endParaRPr>
          </a:p>
        </p:txBody>
      </p:sp>
      <p:sp>
        <p:nvSpPr>
          <p:cNvPr id="3" name="Content Placeholder 2">
            <a:extLst>
              <a:ext uri="{FF2B5EF4-FFF2-40B4-BE49-F238E27FC236}">
                <a16:creationId xmlns:a16="http://schemas.microsoft.com/office/drawing/2014/main" id="{E6060F63-0346-E38D-E34E-5F30F9956959}"/>
              </a:ext>
            </a:extLst>
          </p:cNvPr>
          <p:cNvSpPr>
            <a:spLocks noGrp="1"/>
          </p:cNvSpPr>
          <p:nvPr>
            <p:ph idx="1"/>
          </p:nvPr>
        </p:nvSpPr>
        <p:spPr>
          <a:xfrm>
            <a:off x="838200" y="1690688"/>
            <a:ext cx="10515600" cy="4351338"/>
          </a:xfrm>
        </p:spPr>
        <p:txBody>
          <a:bodyPr>
            <a:normAutofit/>
          </a:bodyPr>
          <a:lstStyle/>
          <a:p>
            <a:pPr marL="0" marR="0" indent="0" algn="just" rtl="1">
              <a:lnSpc>
                <a:spcPct val="107000"/>
              </a:lnSpc>
              <a:spcBef>
                <a:spcPts val="0"/>
              </a:spcBef>
              <a:spcAft>
                <a:spcPts val="800"/>
              </a:spcAft>
              <a:buNone/>
            </a:pPr>
            <a:r>
              <a:rPr lang="ar-SA" sz="2000" dirty="0">
                <a:effectLst/>
                <a:latin typeface="iran-sans-medium"/>
                <a:ea typeface="Times New Roman" panose="02020603050405020304" pitchFamily="18" charset="0"/>
                <a:cs typeface="B Nazanin" panose="00000400000000000000" pitchFamily="2" charset="-78"/>
              </a:rPr>
              <a:t>الگوریتم برت و الگوریتم رنک برین، هر دو برای درک بهتر نیاز کاربران توسعه داده شده‌اند و اگرچه مقدار بسیار کمی با همدیگر نقاط اشتراک دارند اما به کلی وظایف متفاوتی را دنبال می‌کنند، به طور خلاصه</a:t>
            </a:r>
            <a:r>
              <a:rPr lang="en-US" sz="2000" dirty="0">
                <a:effectLst/>
                <a:latin typeface="iran-sans-medium"/>
                <a:ea typeface="Times New Roman" panose="02020603050405020304" pitchFamily="18" charset="0"/>
                <a:cs typeface="B Nazanin" panose="00000400000000000000" pitchFamily="2" charset="-78"/>
              </a:rPr>
              <a:t>:</a:t>
            </a:r>
            <a:endParaRPr lang="fa-IR" sz="2000" dirty="0">
              <a:latin typeface="Calibri" panose="020F0502020204030204" pitchFamily="34" charset="0"/>
              <a:ea typeface="Times New Roman" panose="02020603050405020304" pitchFamily="18" charset="0"/>
              <a:cs typeface="Arial" panose="020B0604020202020204" pitchFamily="34" charset="0"/>
            </a:endParaRPr>
          </a:p>
          <a:p>
            <a:pPr marR="0" algn="just" rtl="1">
              <a:lnSpc>
                <a:spcPct val="107000"/>
              </a:lnSpc>
              <a:spcBef>
                <a:spcPts val="0"/>
              </a:spcBef>
              <a:spcAft>
                <a:spcPts val="800"/>
              </a:spcAft>
            </a:pPr>
            <a:r>
              <a:rPr lang="fa-IR" sz="2000" dirty="0">
                <a:effectLst/>
                <a:latin typeface="iran-sans-medium"/>
                <a:ea typeface="Times New Roman" panose="02020603050405020304" pitchFamily="18" charset="0"/>
                <a:cs typeface="B Nazanin" panose="00000400000000000000" pitchFamily="2" charset="-78"/>
              </a:rPr>
              <a:t> </a:t>
            </a:r>
            <a:r>
              <a:rPr lang="ar-SA" sz="2000" dirty="0">
                <a:effectLst/>
                <a:latin typeface="iran-sans-medium"/>
                <a:ea typeface="Times New Roman" panose="02020603050405020304" pitchFamily="18" charset="0"/>
                <a:cs typeface="B Nazanin" panose="00000400000000000000" pitchFamily="2" charset="-78"/>
              </a:rPr>
              <a:t>الگوریتم برت یک مدل</a:t>
            </a:r>
            <a:r>
              <a:rPr lang="en-US" sz="2000" dirty="0">
                <a:effectLst/>
                <a:latin typeface="iran-sans-medium"/>
                <a:ea typeface="Times New Roman" panose="02020603050405020304" pitchFamily="18" charset="0"/>
                <a:cs typeface="B Nazanin" panose="00000400000000000000" pitchFamily="2" charset="-78"/>
              </a:rPr>
              <a:t> NLP </a:t>
            </a:r>
            <a:r>
              <a:rPr lang="ar-SA" sz="2000" dirty="0">
                <a:effectLst/>
                <a:latin typeface="iran-sans-medium"/>
                <a:ea typeface="Times New Roman" panose="02020603050405020304" pitchFamily="18" charset="0"/>
                <a:cs typeface="B Nazanin" panose="00000400000000000000" pitchFamily="2" charset="-78"/>
              </a:rPr>
              <a:t>است که تلاش می‌کند جملات و زبان‌های انسانی را بهتر درک کند</a:t>
            </a:r>
            <a:r>
              <a:rPr lang="fa-IR" sz="2000" dirty="0">
                <a:effectLst/>
                <a:latin typeface="iran-sans-medium"/>
                <a:ea typeface="Times New Roman" panose="02020603050405020304" pitchFamily="18" charset="0"/>
                <a:cs typeface="B Nazanin" panose="00000400000000000000" pitchFamily="2" charset="-78"/>
              </a:rPr>
              <a:t>.</a:t>
            </a:r>
            <a:endParaRPr lang="fa-IR" sz="2000" dirty="0">
              <a:latin typeface="Calibri" panose="020F0502020204030204" pitchFamily="34" charset="0"/>
              <a:ea typeface="Times New Roman" panose="02020603050405020304" pitchFamily="18" charset="0"/>
              <a:cs typeface="Arial" panose="020B0604020202020204" pitchFamily="34" charset="0"/>
            </a:endParaRPr>
          </a:p>
          <a:p>
            <a:pPr marR="0" algn="just" rtl="1">
              <a:lnSpc>
                <a:spcPct val="107000"/>
              </a:lnSpc>
              <a:spcBef>
                <a:spcPts val="0"/>
              </a:spcBef>
              <a:spcAft>
                <a:spcPts val="800"/>
              </a:spcAft>
            </a:pPr>
            <a:r>
              <a:rPr lang="fa-IR" sz="2000" dirty="0">
                <a:effectLst/>
                <a:latin typeface="iran-sans-medium"/>
                <a:ea typeface="Times New Roman" panose="02020603050405020304" pitchFamily="18" charset="0"/>
                <a:cs typeface="B Nazanin" panose="00000400000000000000" pitchFamily="2" charset="-78"/>
              </a:rPr>
              <a:t> </a:t>
            </a:r>
            <a:r>
              <a:rPr lang="ar-SA" sz="2000" dirty="0">
                <a:effectLst/>
                <a:latin typeface="iran-sans-medium"/>
                <a:ea typeface="Times New Roman" panose="02020603050405020304" pitchFamily="18" charset="0"/>
                <a:cs typeface="B Nazanin" panose="00000400000000000000" pitchFamily="2" charset="-78"/>
              </a:rPr>
              <a:t>الگوریتم رنک برین یک مدل مبتنی بر یادگیری ماشین است که تلاش می‌کند بین جستجوهای مختلف ارتباط برقرار کند و با جمع آوری اطلاعات از نحوه رفتار کاربران نتایجی بهتری را تولید کند</a:t>
            </a:r>
            <a:r>
              <a:rPr lang="fa-IR" sz="2000" dirty="0">
                <a:effectLst/>
                <a:latin typeface="iran-sans-medium"/>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indent="0" algn="just" rtl="1">
              <a:lnSpc>
                <a:spcPct val="107000"/>
              </a:lnSpc>
              <a:spcBef>
                <a:spcPts val="0"/>
              </a:spcBef>
              <a:spcAft>
                <a:spcPts val="800"/>
              </a:spcAft>
              <a:buNone/>
            </a:pPr>
            <a:r>
              <a:rPr lang="ar-SA" sz="2000" dirty="0">
                <a:effectLst/>
                <a:latin typeface="iran-sans-medium"/>
                <a:ea typeface="Times New Roman" panose="02020603050405020304" pitchFamily="18" charset="0"/>
                <a:cs typeface="B Nazanin" panose="00000400000000000000" pitchFamily="2" charset="-78"/>
              </a:rPr>
              <a:t>همانطور که می‌بینید این دو الگوریتم وظایف متفاوتی دارند و در حقیقت مکمل یکدیگر هستند، بنابراین قرار نیست الگوریتم برت جایگزین الگوریتم رنک برین گوگل باشد</a:t>
            </a:r>
            <a:r>
              <a:rPr lang="en-US" sz="2000" dirty="0">
                <a:effectLst/>
                <a:latin typeface="iran-sans-medium"/>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indent="0" algn="r" rtl="1">
              <a:buNone/>
            </a:pPr>
            <a:endParaRPr lang="en-US" sz="2000" dirty="0"/>
          </a:p>
        </p:txBody>
      </p:sp>
      <p:pic>
        <p:nvPicPr>
          <p:cNvPr id="7" name="Picture 6">
            <a:extLst>
              <a:ext uri="{FF2B5EF4-FFF2-40B4-BE49-F238E27FC236}">
                <a16:creationId xmlns:a16="http://schemas.microsoft.com/office/drawing/2014/main" id="{F83DEED2-3EFA-B74F-7710-5C2700CE6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1" y="4308931"/>
            <a:ext cx="4119715" cy="2325386"/>
          </a:xfrm>
          <a:prstGeom prst="rect">
            <a:avLst/>
          </a:prstGeom>
        </p:spPr>
      </p:pic>
      <p:sp>
        <p:nvSpPr>
          <p:cNvPr id="8" name="Slide Number Placeholder 7">
            <a:extLst>
              <a:ext uri="{FF2B5EF4-FFF2-40B4-BE49-F238E27FC236}">
                <a16:creationId xmlns:a16="http://schemas.microsoft.com/office/drawing/2014/main" id="{1715AC6E-31D4-F780-4FF6-096D9587E0C4}"/>
              </a:ext>
            </a:extLst>
          </p:cNvPr>
          <p:cNvSpPr>
            <a:spLocks noGrp="1"/>
          </p:cNvSpPr>
          <p:nvPr>
            <p:ph type="sldNum" sz="quarter" idx="12"/>
          </p:nvPr>
        </p:nvSpPr>
        <p:spPr/>
        <p:txBody>
          <a:bodyPr/>
          <a:lstStyle/>
          <a:p>
            <a:fld id="{7659735D-A290-4371-8037-5F89FEA1902D}" type="slidenum">
              <a:rPr lang="en-US" smtClean="0"/>
              <a:t>14</a:t>
            </a:fld>
            <a:endParaRPr lang="en-US"/>
          </a:p>
        </p:txBody>
      </p:sp>
    </p:spTree>
    <p:extLst>
      <p:ext uri="{BB962C8B-B14F-4D97-AF65-F5344CB8AC3E}">
        <p14:creationId xmlns:p14="http://schemas.microsoft.com/office/powerpoint/2010/main" val="2105732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FF767-F7B6-3868-B04B-0AC27619B0CB}"/>
              </a:ext>
            </a:extLst>
          </p:cNvPr>
          <p:cNvSpPr>
            <a:spLocks noGrp="1"/>
          </p:cNvSpPr>
          <p:nvPr>
            <p:ph type="title"/>
          </p:nvPr>
        </p:nvSpPr>
        <p:spPr/>
        <p:txBody>
          <a:bodyPr>
            <a:normAutofit/>
          </a:bodyPr>
          <a:lstStyle/>
          <a:p>
            <a:pPr algn="r" rtl="1"/>
            <a:r>
              <a:rPr lang="fa-IR" sz="3200" i="0" dirty="0">
                <a:solidFill>
                  <a:srgbClr val="002060"/>
                </a:solidFill>
                <a:effectLst/>
                <a:latin typeface="yekan"/>
                <a:cs typeface="B Nazanin" panose="00000400000000000000" pitchFamily="2" charset="-78"/>
              </a:rPr>
              <a:t>تاثیر الگوریتم</a:t>
            </a:r>
            <a:r>
              <a:rPr lang="en-US" sz="3200" i="0" dirty="0">
                <a:solidFill>
                  <a:srgbClr val="002060"/>
                </a:solidFill>
                <a:effectLst/>
                <a:latin typeface="yekan"/>
                <a:cs typeface="B Nazanin" panose="00000400000000000000" pitchFamily="2" charset="-78"/>
              </a:rPr>
              <a:t>BERT </a:t>
            </a:r>
            <a:r>
              <a:rPr lang="fa-IR" sz="3200" i="0" dirty="0">
                <a:solidFill>
                  <a:srgbClr val="002060"/>
                </a:solidFill>
                <a:effectLst/>
                <a:latin typeface="yekan"/>
                <a:cs typeface="B Nazanin" panose="00000400000000000000" pitchFamily="2" charset="-78"/>
              </a:rPr>
              <a:t> در</a:t>
            </a:r>
            <a:r>
              <a:rPr lang="en-US" sz="3200" i="0" dirty="0">
                <a:solidFill>
                  <a:srgbClr val="002060"/>
                </a:solidFill>
                <a:effectLst/>
                <a:latin typeface="yekan"/>
                <a:cs typeface="B Nazanin" panose="00000400000000000000" pitchFamily="2" charset="-78"/>
              </a:rPr>
              <a:t>SEO</a:t>
            </a:r>
            <a:r>
              <a:rPr lang="fa-IR" sz="3200" i="0" dirty="0">
                <a:solidFill>
                  <a:srgbClr val="002060"/>
                </a:solidFill>
                <a:effectLst/>
                <a:latin typeface="yekan"/>
                <a:cs typeface="B Nazanin" panose="00000400000000000000" pitchFamily="2" charset="-78"/>
              </a:rPr>
              <a:t> و روش های بهینه سازی برای آن</a:t>
            </a:r>
            <a:endParaRPr lang="en-US" sz="3200" dirty="0">
              <a:solidFill>
                <a:srgbClr val="002060"/>
              </a:solidFill>
              <a:cs typeface="B Nazanin" panose="00000400000000000000" pitchFamily="2" charset="-78"/>
            </a:endParaRPr>
          </a:p>
        </p:txBody>
      </p:sp>
      <p:pic>
        <p:nvPicPr>
          <p:cNvPr id="5" name="Content Placeholder 4">
            <a:extLst>
              <a:ext uri="{FF2B5EF4-FFF2-40B4-BE49-F238E27FC236}">
                <a16:creationId xmlns:a16="http://schemas.microsoft.com/office/drawing/2014/main" id="{796ED380-2886-961E-9EED-CE67AB147E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9516" y="2298777"/>
            <a:ext cx="7152967" cy="3344012"/>
          </a:xfrm>
        </p:spPr>
      </p:pic>
      <p:sp>
        <p:nvSpPr>
          <p:cNvPr id="6" name="Slide Number Placeholder 5">
            <a:extLst>
              <a:ext uri="{FF2B5EF4-FFF2-40B4-BE49-F238E27FC236}">
                <a16:creationId xmlns:a16="http://schemas.microsoft.com/office/drawing/2014/main" id="{C3C5986D-86FE-BF3A-2495-8E7149EFEDD6}"/>
              </a:ext>
            </a:extLst>
          </p:cNvPr>
          <p:cNvSpPr>
            <a:spLocks noGrp="1"/>
          </p:cNvSpPr>
          <p:nvPr>
            <p:ph type="sldNum" sz="quarter" idx="12"/>
          </p:nvPr>
        </p:nvSpPr>
        <p:spPr/>
        <p:txBody>
          <a:bodyPr/>
          <a:lstStyle/>
          <a:p>
            <a:fld id="{7659735D-A290-4371-8037-5F89FEA1902D}" type="slidenum">
              <a:rPr lang="en-US" smtClean="0"/>
              <a:t>15</a:t>
            </a:fld>
            <a:endParaRPr lang="en-US"/>
          </a:p>
        </p:txBody>
      </p:sp>
    </p:spTree>
    <p:extLst>
      <p:ext uri="{BB962C8B-B14F-4D97-AF65-F5344CB8AC3E}">
        <p14:creationId xmlns:p14="http://schemas.microsoft.com/office/powerpoint/2010/main" val="4279696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EBDA-313D-F63E-AB33-66F60ABA3F4C}"/>
              </a:ext>
            </a:extLst>
          </p:cNvPr>
          <p:cNvSpPr>
            <a:spLocks noGrp="1"/>
          </p:cNvSpPr>
          <p:nvPr>
            <p:ph type="title"/>
          </p:nvPr>
        </p:nvSpPr>
        <p:spPr/>
        <p:txBody>
          <a:bodyPr>
            <a:normAutofit/>
          </a:bodyPr>
          <a:lstStyle/>
          <a:p>
            <a:pPr algn="r" rtl="1"/>
            <a:r>
              <a:rPr lang="fa-IR" sz="4000" dirty="0">
                <a:solidFill>
                  <a:srgbClr val="002060"/>
                </a:solidFill>
                <a:latin typeface="yekan"/>
                <a:ea typeface="Times New Roman" panose="02020603050405020304" pitchFamily="18" charset="0"/>
                <a:cs typeface="B Nazanin" panose="00000400000000000000" pitchFamily="2" charset="-78"/>
              </a:rPr>
              <a:t>جمع بندی و نتیجه گیری</a:t>
            </a:r>
            <a:endParaRPr lang="en-US" sz="4000" dirty="0">
              <a:solidFill>
                <a:srgbClr val="002060"/>
              </a:solidFill>
            </a:endParaRPr>
          </a:p>
        </p:txBody>
      </p:sp>
      <p:sp>
        <p:nvSpPr>
          <p:cNvPr id="3" name="Content Placeholder 2">
            <a:extLst>
              <a:ext uri="{FF2B5EF4-FFF2-40B4-BE49-F238E27FC236}">
                <a16:creationId xmlns:a16="http://schemas.microsoft.com/office/drawing/2014/main" id="{8FD4B592-B0B4-4EBB-800D-758BBFBA7505}"/>
              </a:ext>
            </a:extLst>
          </p:cNvPr>
          <p:cNvSpPr>
            <a:spLocks noGrp="1"/>
          </p:cNvSpPr>
          <p:nvPr>
            <p:ph idx="1"/>
          </p:nvPr>
        </p:nvSpPr>
        <p:spPr/>
        <p:txBody>
          <a:bodyPr>
            <a:normAutofit/>
          </a:bodyPr>
          <a:lstStyle/>
          <a:p>
            <a:pPr marL="0" indent="0" algn="just" rtl="1">
              <a:lnSpc>
                <a:spcPct val="100000"/>
              </a:lnSpc>
              <a:buNone/>
            </a:pPr>
            <a:r>
              <a:rPr lang="fa-IR" sz="2000" dirty="0">
                <a:effectLst/>
                <a:latin typeface="iran-sans-medium"/>
                <a:ea typeface="Times New Roman" panose="02020603050405020304" pitchFamily="18" charset="0"/>
                <a:cs typeface="B Nazanin" panose="00000400000000000000" pitchFamily="2" charset="-78"/>
              </a:rPr>
              <a:t>هنوز که هنوزه </a:t>
            </a:r>
            <a:r>
              <a:rPr lang="ar-SA" sz="2000" dirty="0">
                <a:effectLst/>
                <a:latin typeface="iran-sans-medium"/>
                <a:ea typeface="Times New Roman" panose="02020603050405020304" pitchFamily="18" charset="0"/>
                <a:cs typeface="B Nazanin" panose="00000400000000000000" pitchFamily="2" charset="-78"/>
              </a:rPr>
              <a:t>فهم زبان‌های انسانی همانطور که ما انسان‌ها آن‌ها را درک می‌کنیم برای کامپیوترها </a:t>
            </a:r>
            <a:r>
              <a:rPr lang="fa-IR" sz="2000" dirty="0">
                <a:effectLst/>
                <a:latin typeface="iran-sans-medium"/>
                <a:ea typeface="Times New Roman" panose="02020603050405020304" pitchFamily="18" charset="0"/>
                <a:cs typeface="B Nazanin" panose="00000400000000000000" pitchFamily="2" charset="-78"/>
              </a:rPr>
              <a:t>تاحدی </a:t>
            </a:r>
            <a:r>
              <a:rPr lang="ar-SA" sz="2000" dirty="0">
                <a:effectLst/>
                <a:latin typeface="iran-sans-medium"/>
                <a:ea typeface="Times New Roman" panose="02020603050405020304" pitchFamily="18" charset="0"/>
                <a:cs typeface="B Nazanin" panose="00000400000000000000" pitchFamily="2" charset="-78"/>
              </a:rPr>
              <a:t>دور از دسترس است و چالش‌های فوق العاده زیادی در این زمینه هنوز حل نشده باقی مانده‌اند، اما همانطور که متوجه شدیم الگوریتم برت به کمک تکنیک های خود قدم بزرگی در درک بهتر و دقیق تر هدف جستجو کاربر (</a:t>
            </a:r>
            <a:r>
              <a:rPr lang="en-US" sz="2000" dirty="0">
                <a:effectLst/>
                <a:latin typeface="iran-sans-medium"/>
                <a:ea typeface="Times New Roman" panose="02020603050405020304" pitchFamily="18" charset="0"/>
                <a:cs typeface="B Nazanin" panose="00000400000000000000" pitchFamily="2" charset="-78"/>
              </a:rPr>
              <a:t>search intent</a:t>
            </a:r>
            <a:r>
              <a:rPr lang="ar-SA" sz="2000" dirty="0">
                <a:effectLst/>
                <a:latin typeface="iran-sans-medium"/>
                <a:ea typeface="Times New Roman" panose="02020603050405020304" pitchFamily="18" charset="0"/>
                <a:cs typeface="B Nazanin" panose="00000400000000000000" pitchFamily="2" charset="-78"/>
              </a:rPr>
              <a:t>) برداشته است</a:t>
            </a:r>
            <a:r>
              <a:rPr lang="fa-IR" sz="2000" dirty="0">
                <a:effectLst/>
                <a:latin typeface="iran-sans-medium"/>
                <a:ea typeface="Times New Roman" panose="02020603050405020304" pitchFamily="18" charset="0"/>
                <a:cs typeface="B Nazanin" panose="00000400000000000000" pitchFamily="2" charset="-78"/>
              </a:rPr>
              <a:t>.</a:t>
            </a:r>
          </a:p>
          <a:p>
            <a:pPr marL="0" indent="0" algn="just" rtl="1">
              <a:lnSpc>
                <a:spcPct val="100000"/>
              </a:lnSpc>
              <a:buNone/>
            </a:pPr>
            <a:r>
              <a:rPr lang="fa-IR" sz="2000" dirty="0">
                <a:latin typeface="iran-sans-medium"/>
                <a:cs typeface="B Nazanin" panose="00000400000000000000" pitchFamily="2" charset="-78"/>
              </a:rPr>
              <a:t>و همچنین مشخص است</a:t>
            </a:r>
            <a:r>
              <a:rPr lang="fa-IR" sz="2000" b="0" i="0" dirty="0">
                <a:effectLst/>
                <a:latin typeface="yekan"/>
                <a:cs typeface="B Nazanin" panose="00000400000000000000" pitchFamily="2" charset="-78"/>
              </a:rPr>
              <a:t> مسیری که گوگل در پیش گرفته، دقیقاً مخالف ماشینی شدن است، و درست برعکس، گوگل هر روز دارد بیشتر شبیه انسان میشود، شبیه او فکر میکند و به همین دلیل بهتر میتواند در جستجوی اینترنتی به ما کمک کند.</a:t>
            </a:r>
            <a:endParaRPr lang="en-US" sz="2000" dirty="0">
              <a:cs typeface="B Nazanin" panose="00000400000000000000" pitchFamily="2" charset="-78"/>
            </a:endParaRPr>
          </a:p>
        </p:txBody>
      </p:sp>
      <p:pic>
        <p:nvPicPr>
          <p:cNvPr id="9" name="Picture 8">
            <a:extLst>
              <a:ext uri="{FF2B5EF4-FFF2-40B4-BE49-F238E27FC236}">
                <a16:creationId xmlns:a16="http://schemas.microsoft.com/office/drawing/2014/main" id="{8E518E47-6340-8B2F-0996-3ADCC1B67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85706"/>
            <a:ext cx="12192000" cy="2772294"/>
          </a:xfrm>
          <a:prstGeom prst="rect">
            <a:avLst/>
          </a:prstGeom>
        </p:spPr>
      </p:pic>
      <p:sp>
        <p:nvSpPr>
          <p:cNvPr id="10" name="Slide Number Placeholder 9">
            <a:extLst>
              <a:ext uri="{FF2B5EF4-FFF2-40B4-BE49-F238E27FC236}">
                <a16:creationId xmlns:a16="http://schemas.microsoft.com/office/drawing/2014/main" id="{5B945E36-F7ED-A679-BD6E-6EBB1A67D08D}"/>
              </a:ext>
            </a:extLst>
          </p:cNvPr>
          <p:cNvSpPr>
            <a:spLocks noGrp="1"/>
          </p:cNvSpPr>
          <p:nvPr>
            <p:ph type="sldNum" sz="quarter" idx="12"/>
          </p:nvPr>
        </p:nvSpPr>
        <p:spPr/>
        <p:txBody>
          <a:bodyPr/>
          <a:lstStyle/>
          <a:p>
            <a:fld id="{7659735D-A290-4371-8037-5F89FEA1902D}" type="slidenum">
              <a:rPr lang="en-US" smtClean="0"/>
              <a:t>16</a:t>
            </a:fld>
            <a:endParaRPr lang="en-US"/>
          </a:p>
        </p:txBody>
      </p:sp>
    </p:spTree>
    <p:extLst>
      <p:ext uri="{BB962C8B-B14F-4D97-AF65-F5344CB8AC3E}">
        <p14:creationId xmlns:p14="http://schemas.microsoft.com/office/powerpoint/2010/main" val="3947115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04B7-5887-6594-5728-178A84BF93A6}"/>
              </a:ext>
            </a:extLst>
          </p:cNvPr>
          <p:cNvSpPr>
            <a:spLocks noGrp="1"/>
          </p:cNvSpPr>
          <p:nvPr>
            <p:ph type="title"/>
          </p:nvPr>
        </p:nvSpPr>
        <p:spPr/>
        <p:txBody>
          <a:bodyPr>
            <a:normAutofit/>
          </a:bodyPr>
          <a:lstStyle/>
          <a:p>
            <a:pPr algn="r" rtl="1"/>
            <a:r>
              <a:rPr lang="fa-IR" sz="4000" dirty="0">
                <a:solidFill>
                  <a:srgbClr val="002060"/>
                </a:solidFill>
                <a:cs typeface="B Nazanin" panose="00000400000000000000" pitchFamily="2" charset="-78"/>
              </a:rPr>
              <a:t>منابع</a:t>
            </a:r>
            <a:endParaRPr lang="en-US" sz="4000" dirty="0">
              <a:solidFill>
                <a:srgbClr val="002060"/>
              </a:solidFill>
              <a:cs typeface="B Nazanin" panose="00000400000000000000" pitchFamily="2" charset="-78"/>
            </a:endParaRPr>
          </a:p>
        </p:txBody>
      </p:sp>
      <p:sp>
        <p:nvSpPr>
          <p:cNvPr id="3" name="Content Placeholder 2">
            <a:extLst>
              <a:ext uri="{FF2B5EF4-FFF2-40B4-BE49-F238E27FC236}">
                <a16:creationId xmlns:a16="http://schemas.microsoft.com/office/drawing/2014/main" id="{FB80A1B0-E7A4-D72B-C140-0D4DC906E642}"/>
              </a:ext>
            </a:extLst>
          </p:cNvPr>
          <p:cNvSpPr>
            <a:spLocks noGrp="1"/>
          </p:cNvSpPr>
          <p:nvPr>
            <p:ph idx="1"/>
          </p:nvPr>
        </p:nvSpPr>
        <p:spPr/>
        <p:txBody>
          <a:bodyPr anchor="t" anchorCtr="0">
            <a:normAutofit/>
          </a:bodyPr>
          <a:lstStyle/>
          <a:p>
            <a:r>
              <a:rPr lang="en-US" sz="2000" dirty="0">
                <a:solidFill>
                  <a:schemeClr val="accent5">
                    <a:lumMod val="75000"/>
                  </a:schemeClr>
                </a:solidFill>
                <a:hlinkClick r:id="rId2">
                  <a:extLst>
                    <a:ext uri="{A12FA001-AC4F-418D-AE19-62706E023703}">
                      <ahyp:hlinkClr xmlns:ahyp="http://schemas.microsoft.com/office/drawing/2018/hyperlinkcolor" val="tx"/>
                    </a:ext>
                  </a:extLst>
                </a:hlinkClick>
              </a:rPr>
              <a:t>https://www.searchenginejournal.com</a:t>
            </a:r>
            <a:endParaRPr lang="fa-IR" sz="2000" dirty="0">
              <a:solidFill>
                <a:schemeClr val="accent5">
                  <a:lumMod val="75000"/>
                </a:schemeClr>
              </a:solidFill>
              <a:hlinkClick r:id="rId2">
                <a:extLst>
                  <a:ext uri="{A12FA001-AC4F-418D-AE19-62706E023703}">
                    <ahyp:hlinkClr xmlns:ahyp="http://schemas.microsoft.com/office/drawing/2018/hyperlinkcolor" val="tx"/>
                  </a:ext>
                </a:extLst>
              </a:hlinkClick>
            </a:endParaRPr>
          </a:p>
          <a:p>
            <a:r>
              <a:rPr lang="en-US" sz="2000" u="sng" dirty="0">
                <a:solidFill>
                  <a:schemeClr val="accent5">
                    <a:lumMod val="75000"/>
                  </a:schemeClr>
                </a:solidFill>
              </a:rPr>
              <a:t>https://www.dotcominfoway.com</a:t>
            </a:r>
            <a:endParaRPr lang="fa-IR" sz="2000" dirty="0">
              <a:solidFill>
                <a:schemeClr val="accent5">
                  <a:lumMod val="75000"/>
                </a:schemeClr>
              </a:solidFill>
              <a:hlinkClick r:id="rId2">
                <a:extLst>
                  <a:ext uri="{A12FA001-AC4F-418D-AE19-62706E023703}">
                    <ahyp:hlinkClr xmlns:ahyp="http://schemas.microsoft.com/office/drawing/2018/hyperlinkcolor" val="tx"/>
                  </a:ext>
                </a:extLst>
              </a:hlinkClick>
            </a:endParaRPr>
          </a:p>
          <a:p>
            <a:r>
              <a:rPr lang="en-US" sz="2000" dirty="0">
                <a:solidFill>
                  <a:schemeClr val="accent5">
                    <a:lumMod val="75000"/>
                  </a:schemeClr>
                </a:solidFill>
                <a:hlinkClick r:id="rId2">
                  <a:extLst>
                    <a:ext uri="{A12FA001-AC4F-418D-AE19-62706E023703}">
                      <ahyp:hlinkClr xmlns:ahyp="http://schemas.microsoft.com/office/drawing/2018/hyperlinkcolor" val="tx"/>
                    </a:ext>
                  </a:extLst>
                </a:hlinkClick>
              </a:rPr>
              <a:t>https://searchengineland.com</a:t>
            </a:r>
            <a:endParaRPr lang="en-US" sz="2000" dirty="0">
              <a:solidFill>
                <a:schemeClr val="accent5">
                  <a:lumMod val="75000"/>
                </a:schemeClr>
              </a:solidFill>
            </a:endParaRPr>
          </a:p>
          <a:p>
            <a:r>
              <a:rPr lang="en-US" sz="2000" dirty="0">
                <a:solidFill>
                  <a:schemeClr val="accent5">
                    <a:lumMod val="75000"/>
                  </a:schemeClr>
                </a:solidFill>
                <a:hlinkClick r:id="rId3">
                  <a:extLst>
                    <a:ext uri="{A12FA001-AC4F-418D-AE19-62706E023703}">
                      <ahyp:hlinkClr xmlns:ahyp="http://schemas.microsoft.com/office/drawing/2018/hyperlinkcolor" val="tx"/>
                    </a:ext>
                  </a:extLst>
                </a:hlinkClick>
              </a:rPr>
              <a:t>https://websima.academy</a:t>
            </a:r>
            <a:endParaRPr lang="fa-IR" sz="2000" dirty="0">
              <a:solidFill>
                <a:schemeClr val="accent5">
                  <a:lumMod val="75000"/>
                </a:schemeClr>
              </a:solidFill>
            </a:endParaRPr>
          </a:p>
          <a:p>
            <a:r>
              <a:rPr lang="en-US" sz="2000" dirty="0">
                <a:solidFill>
                  <a:schemeClr val="accent5">
                    <a:lumMod val="75000"/>
                  </a:schemeClr>
                </a:solidFill>
                <a:hlinkClick r:id="rId4">
                  <a:extLst>
                    <a:ext uri="{A12FA001-AC4F-418D-AE19-62706E023703}">
                      <ahyp:hlinkClr xmlns:ahyp="http://schemas.microsoft.com/office/drawing/2018/hyperlinkcolor" val="tx"/>
                    </a:ext>
                  </a:extLst>
                </a:hlinkClick>
              </a:rPr>
              <a:t>https://degardc.com</a:t>
            </a:r>
            <a:endParaRPr lang="en-US" sz="2000" dirty="0">
              <a:solidFill>
                <a:schemeClr val="accent5">
                  <a:lumMod val="75000"/>
                </a:schemeClr>
              </a:solidFill>
            </a:endParaRPr>
          </a:p>
          <a:p>
            <a:r>
              <a:rPr lang="en-US" sz="2000" u="sng" dirty="0">
                <a:solidFill>
                  <a:schemeClr val="accent5">
                    <a:lumMod val="75000"/>
                  </a:schemeClr>
                </a:solidFill>
                <a:hlinkClick r:id="rId5">
                  <a:extLst>
                    <a:ext uri="{A12FA001-AC4F-418D-AE19-62706E023703}">
                      <ahyp:hlinkClr xmlns:ahyp="http://schemas.microsoft.com/office/drawing/2018/hyperlinkcolor" val="tx"/>
                    </a:ext>
                  </a:extLst>
                </a:hlinkClick>
              </a:rPr>
              <a:t>https://yoast.com</a:t>
            </a:r>
            <a:endParaRPr lang="en-US" sz="2000" u="sng" dirty="0">
              <a:solidFill>
                <a:schemeClr val="accent5">
                  <a:lumMod val="75000"/>
                </a:schemeClr>
              </a:solidFill>
            </a:endParaRPr>
          </a:p>
          <a:p>
            <a:endParaRPr lang="fa-IR" sz="2000" dirty="0">
              <a:solidFill>
                <a:schemeClr val="bg2">
                  <a:lumMod val="25000"/>
                </a:schemeClr>
              </a:solidFill>
            </a:endParaRPr>
          </a:p>
          <a:p>
            <a:endParaRPr lang="en-US" sz="2000" dirty="0"/>
          </a:p>
        </p:txBody>
      </p:sp>
      <p:pic>
        <p:nvPicPr>
          <p:cNvPr id="13" name="Picture 12">
            <a:extLst>
              <a:ext uri="{FF2B5EF4-FFF2-40B4-BE49-F238E27FC236}">
                <a16:creationId xmlns:a16="http://schemas.microsoft.com/office/drawing/2014/main" id="{B72EAFCC-86B5-959B-1CB3-617C9E25D3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7223" y="3336823"/>
            <a:ext cx="4312588" cy="2415049"/>
          </a:xfrm>
          <a:prstGeom prst="rect">
            <a:avLst/>
          </a:prstGeom>
        </p:spPr>
      </p:pic>
      <p:sp>
        <p:nvSpPr>
          <p:cNvPr id="14" name="Slide Number Placeholder 13">
            <a:extLst>
              <a:ext uri="{FF2B5EF4-FFF2-40B4-BE49-F238E27FC236}">
                <a16:creationId xmlns:a16="http://schemas.microsoft.com/office/drawing/2014/main" id="{CFC919F1-9376-7ACC-06B1-25637EC30BAE}"/>
              </a:ext>
            </a:extLst>
          </p:cNvPr>
          <p:cNvSpPr>
            <a:spLocks noGrp="1"/>
          </p:cNvSpPr>
          <p:nvPr>
            <p:ph type="sldNum" sz="quarter" idx="12"/>
          </p:nvPr>
        </p:nvSpPr>
        <p:spPr/>
        <p:txBody>
          <a:bodyPr/>
          <a:lstStyle/>
          <a:p>
            <a:fld id="{7659735D-A290-4371-8037-5F89FEA1902D}" type="slidenum">
              <a:rPr lang="en-US" smtClean="0"/>
              <a:t>17</a:t>
            </a:fld>
            <a:endParaRPr lang="en-US"/>
          </a:p>
        </p:txBody>
      </p:sp>
    </p:spTree>
    <p:extLst>
      <p:ext uri="{BB962C8B-B14F-4D97-AF65-F5344CB8AC3E}">
        <p14:creationId xmlns:p14="http://schemas.microsoft.com/office/powerpoint/2010/main" val="3200594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6D7AF-F7F1-FFE9-D9DD-757627C23635}"/>
              </a:ext>
            </a:extLst>
          </p:cNvPr>
          <p:cNvSpPr>
            <a:spLocks noGrp="1"/>
          </p:cNvSpPr>
          <p:nvPr>
            <p:ph type="title"/>
          </p:nvPr>
        </p:nvSpPr>
        <p:spPr/>
        <p:txBody>
          <a:bodyPr/>
          <a:lstStyle/>
          <a:p>
            <a:endParaRPr lang="en-US"/>
          </a:p>
        </p:txBody>
      </p:sp>
      <p:pic>
        <p:nvPicPr>
          <p:cNvPr id="17" name="Content Placeholder 16">
            <a:extLst>
              <a:ext uri="{FF2B5EF4-FFF2-40B4-BE49-F238E27FC236}">
                <a16:creationId xmlns:a16="http://schemas.microsoft.com/office/drawing/2014/main" id="{42E3EBF7-EE10-DDD1-C9AA-7D9426D38C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28218" y="1022414"/>
            <a:ext cx="8556750" cy="4813172"/>
          </a:xfrm>
          <a:effectLst>
            <a:outerShdw blurRad="50800" dist="50800" dir="5400000" algn="ctr" rotWithShape="0">
              <a:schemeClr val="bg1"/>
            </a:outerShdw>
          </a:effectLst>
        </p:spPr>
      </p:pic>
      <p:sp>
        <p:nvSpPr>
          <p:cNvPr id="18" name="Slide Number Placeholder 17">
            <a:extLst>
              <a:ext uri="{FF2B5EF4-FFF2-40B4-BE49-F238E27FC236}">
                <a16:creationId xmlns:a16="http://schemas.microsoft.com/office/drawing/2014/main" id="{0C42162C-46AC-D42E-5439-599BC9066A62}"/>
              </a:ext>
            </a:extLst>
          </p:cNvPr>
          <p:cNvSpPr>
            <a:spLocks noGrp="1"/>
          </p:cNvSpPr>
          <p:nvPr>
            <p:ph type="sldNum" sz="quarter" idx="12"/>
          </p:nvPr>
        </p:nvSpPr>
        <p:spPr/>
        <p:txBody>
          <a:bodyPr/>
          <a:lstStyle/>
          <a:p>
            <a:fld id="{7659735D-A290-4371-8037-5F89FEA1902D}" type="slidenum">
              <a:rPr lang="en-US" smtClean="0"/>
              <a:t>18</a:t>
            </a:fld>
            <a:endParaRPr lang="en-US"/>
          </a:p>
        </p:txBody>
      </p:sp>
    </p:spTree>
    <p:extLst>
      <p:ext uri="{BB962C8B-B14F-4D97-AF65-F5344CB8AC3E}">
        <p14:creationId xmlns:p14="http://schemas.microsoft.com/office/powerpoint/2010/main" val="289601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ADB65-7350-6B1F-873E-7EAD70396727}"/>
              </a:ext>
            </a:extLst>
          </p:cNvPr>
          <p:cNvSpPr>
            <a:spLocks noGrp="1"/>
          </p:cNvSpPr>
          <p:nvPr>
            <p:ph type="title"/>
          </p:nvPr>
        </p:nvSpPr>
        <p:spPr/>
        <p:txBody>
          <a:bodyPr/>
          <a:lstStyle/>
          <a:p>
            <a:pPr algn="r" rtl="1"/>
            <a:r>
              <a:rPr lang="fa-IR" dirty="0">
                <a:solidFill>
                  <a:srgbClr val="002060"/>
                </a:solidFill>
                <a:cs typeface="B Nazanin" panose="00000400000000000000" pitchFamily="2" charset="-78"/>
              </a:rPr>
              <a:t>فهرست</a:t>
            </a:r>
            <a:endParaRPr lang="en-US" dirty="0">
              <a:solidFill>
                <a:srgbClr val="002060"/>
              </a:solidFill>
              <a:cs typeface="B Nazanin" panose="00000400000000000000" pitchFamily="2" charset="-78"/>
            </a:endParaRPr>
          </a:p>
        </p:txBody>
      </p:sp>
      <p:sp>
        <p:nvSpPr>
          <p:cNvPr id="3" name="Content Placeholder 2">
            <a:extLst>
              <a:ext uri="{FF2B5EF4-FFF2-40B4-BE49-F238E27FC236}">
                <a16:creationId xmlns:a16="http://schemas.microsoft.com/office/drawing/2014/main" id="{A087F0F6-94E8-FF4C-5E61-BAD819925A53}"/>
              </a:ext>
            </a:extLst>
          </p:cNvPr>
          <p:cNvSpPr>
            <a:spLocks noGrp="1"/>
          </p:cNvSpPr>
          <p:nvPr>
            <p:ph idx="1"/>
          </p:nvPr>
        </p:nvSpPr>
        <p:spPr/>
        <p:txBody>
          <a:bodyPr>
            <a:normAutofit lnSpcReduction="10000"/>
          </a:bodyPr>
          <a:lstStyle/>
          <a:p>
            <a:pPr algn="r" rtl="1"/>
            <a:r>
              <a:rPr lang="fa-IR" sz="2200" dirty="0">
                <a:cs typeface="B Nazanin" panose="00000400000000000000" pitchFamily="2" charset="-78"/>
              </a:rPr>
              <a:t>مقدمه و تاریخچه</a:t>
            </a:r>
          </a:p>
          <a:p>
            <a:pPr algn="r" rtl="1"/>
            <a:r>
              <a:rPr lang="fa-IR" sz="2200" dirty="0">
                <a:cs typeface="B Nazanin" panose="00000400000000000000" pitchFamily="2" charset="-78"/>
              </a:rPr>
              <a:t>الگوریتم </a:t>
            </a:r>
            <a:r>
              <a:rPr lang="en-US" sz="2000" dirty="0">
                <a:cs typeface="B Nazanin" panose="00000400000000000000" pitchFamily="2" charset="-78"/>
              </a:rPr>
              <a:t>BERT</a:t>
            </a:r>
            <a:r>
              <a:rPr lang="fa-IR" sz="2200" dirty="0">
                <a:cs typeface="B Nazanin" panose="00000400000000000000" pitchFamily="2" charset="-78"/>
              </a:rPr>
              <a:t> چیست</a:t>
            </a:r>
            <a:endParaRPr lang="en-US" sz="2200" dirty="0">
              <a:cs typeface="B Nazanin" panose="00000400000000000000" pitchFamily="2" charset="-78"/>
            </a:endParaRPr>
          </a:p>
          <a:p>
            <a:pPr algn="r" rtl="1"/>
            <a:r>
              <a:rPr lang="fa-IR"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پردازش زبان طبیعی (</a:t>
            </a:r>
            <a:r>
              <a:rPr lang="en-US"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NLP</a:t>
            </a:r>
            <a:r>
              <a:rPr lang="fa-IR"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 </a:t>
            </a:r>
            <a:r>
              <a:rPr lang="fa-IR" sz="2000" dirty="0">
                <a:solidFill>
                  <a:srgbClr val="000000"/>
                </a:solidFill>
                <a:latin typeface="Segoe UI" panose="020B0502040204020203" pitchFamily="34" charset="0"/>
                <a:ea typeface="Times New Roman" panose="02020603050405020304" pitchFamily="18" charset="0"/>
                <a:cs typeface="B Nazanin" panose="00000400000000000000" pitchFamily="2" charset="-78"/>
              </a:rPr>
              <a:t>و ارتباط آن با </a:t>
            </a:r>
            <a:r>
              <a:rPr lang="en-US"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BERT</a:t>
            </a:r>
            <a:endParaRPr lang="fa-IR"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endParaRPr>
          </a:p>
          <a:p>
            <a:pPr algn="r" rtl="1"/>
            <a:r>
              <a:rPr lang="fa-IR" sz="22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مراحل توسعه و آموزش هوش مصنوعی </a:t>
            </a:r>
            <a:r>
              <a:rPr lang="en-US"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BERT</a:t>
            </a:r>
            <a:r>
              <a:rPr lang="fa-IR"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 (؟)</a:t>
            </a:r>
          </a:p>
          <a:p>
            <a:pPr algn="r" rtl="1"/>
            <a:r>
              <a:rPr lang="fa-IR" sz="2200" dirty="0">
                <a:solidFill>
                  <a:srgbClr val="000000"/>
                </a:solidFill>
                <a:latin typeface="Segoe UI" panose="020B0502040204020203" pitchFamily="34" charset="0"/>
                <a:ea typeface="Times New Roman" panose="02020603050405020304" pitchFamily="18" charset="0"/>
                <a:cs typeface="B Nazanin" panose="00000400000000000000" pitchFamily="2" charset="-78"/>
              </a:rPr>
              <a:t>مزایای الگوریتم </a:t>
            </a:r>
            <a:r>
              <a:rPr lang="en-US" sz="2000" dirty="0">
                <a:solidFill>
                  <a:srgbClr val="000000"/>
                </a:solidFill>
                <a:latin typeface="Segoe UI" panose="020B0502040204020203" pitchFamily="34" charset="0"/>
                <a:ea typeface="Times New Roman" panose="02020603050405020304" pitchFamily="18" charset="0"/>
                <a:cs typeface="B Nazanin" panose="00000400000000000000" pitchFamily="2" charset="-78"/>
              </a:rPr>
              <a:t>BERT</a:t>
            </a:r>
            <a:r>
              <a:rPr lang="fa-IR" sz="2200" dirty="0">
                <a:solidFill>
                  <a:srgbClr val="000000"/>
                </a:solidFill>
                <a:latin typeface="Segoe UI" panose="020B0502040204020203" pitchFamily="34" charset="0"/>
                <a:ea typeface="Times New Roman" panose="02020603050405020304" pitchFamily="18" charset="0"/>
                <a:cs typeface="B Nazanin" panose="00000400000000000000" pitchFamily="2" charset="-78"/>
              </a:rPr>
              <a:t> و درک بهتر این اپدیت (</a:t>
            </a:r>
            <a:r>
              <a:rPr lang="en-US" sz="2000" dirty="0">
                <a:solidFill>
                  <a:srgbClr val="000000"/>
                </a:solidFill>
                <a:latin typeface="Segoe UI" panose="020B0502040204020203" pitchFamily="34" charset="0"/>
                <a:ea typeface="Times New Roman" panose="02020603050405020304" pitchFamily="18" charset="0"/>
                <a:cs typeface="B Nazanin" panose="00000400000000000000" pitchFamily="2" charset="-78"/>
              </a:rPr>
              <a:t>4</a:t>
            </a:r>
            <a:r>
              <a:rPr lang="fa-IR" sz="2200" dirty="0">
                <a:solidFill>
                  <a:srgbClr val="000000"/>
                </a:solidFill>
                <a:latin typeface="Segoe UI" panose="020B0502040204020203" pitchFamily="34" charset="0"/>
                <a:ea typeface="Times New Roman" panose="02020603050405020304" pitchFamily="18" charset="0"/>
                <a:cs typeface="B Nazanin" panose="00000400000000000000" pitchFamily="2" charset="-78"/>
              </a:rPr>
              <a:t> مورد)</a:t>
            </a:r>
          </a:p>
          <a:p>
            <a:pPr algn="r" rtl="1"/>
            <a:r>
              <a:rPr lang="ar-SA" sz="2000" dirty="0">
                <a:effectLst/>
                <a:latin typeface="IRANSans"/>
                <a:ea typeface="Times New Roman" panose="02020603050405020304" pitchFamily="18" charset="0"/>
                <a:cs typeface="B Nazanin" panose="00000400000000000000" pitchFamily="2" charset="-78"/>
              </a:rPr>
              <a:t>الگوریتم</a:t>
            </a:r>
            <a:r>
              <a:rPr lang="fa-IR" sz="2000" dirty="0">
                <a:effectLst/>
                <a:latin typeface="IRANSans"/>
                <a:ea typeface="Times New Roman" panose="02020603050405020304" pitchFamily="18" charset="0"/>
                <a:cs typeface="B Nazanin" panose="00000400000000000000" pitchFamily="2" charset="-78"/>
              </a:rPr>
              <a:t> </a:t>
            </a:r>
            <a:r>
              <a:rPr lang="en-US"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BERT</a:t>
            </a:r>
            <a:r>
              <a:rPr lang="fa-IR"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 </a:t>
            </a:r>
            <a:r>
              <a:rPr lang="ar-SA" sz="2000" dirty="0">
                <a:effectLst/>
                <a:latin typeface="IRANSans"/>
                <a:ea typeface="Times New Roman" panose="02020603050405020304" pitchFamily="18" charset="0"/>
                <a:cs typeface="B Nazanin" panose="00000400000000000000" pitchFamily="2" charset="-78"/>
              </a:rPr>
              <a:t>گوگل </a:t>
            </a:r>
            <a:r>
              <a:rPr lang="fa-IR" sz="2000" dirty="0">
                <a:effectLst/>
                <a:latin typeface="IRANSans"/>
                <a:ea typeface="Times New Roman" panose="02020603050405020304" pitchFamily="18" charset="0"/>
                <a:cs typeface="B Nazanin" panose="00000400000000000000" pitchFamily="2" charset="-78"/>
              </a:rPr>
              <a:t>و</a:t>
            </a:r>
            <a:r>
              <a:rPr lang="fa-IR" sz="2000" dirty="0">
                <a:latin typeface="IRANSans"/>
                <a:ea typeface="Times New Roman" panose="02020603050405020304" pitchFamily="18" charset="0"/>
                <a:cs typeface="B Nazanin" panose="00000400000000000000" pitchFamily="2" charset="-78"/>
              </a:rPr>
              <a:t> کارکرد آن بر روی</a:t>
            </a:r>
            <a:r>
              <a:rPr lang="ar-SA" sz="2000" dirty="0">
                <a:effectLst/>
                <a:latin typeface="IRANSans"/>
                <a:ea typeface="Times New Roman" panose="02020603050405020304" pitchFamily="18" charset="0"/>
                <a:cs typeface="B Nazanin" panose="00000400000000000000" pitchFamily="2" charset="-78"/>
              </a:rPr>
              <a:t> زبان فارسی</a:t>
            </a:r>
            <a:endParaRPr lang="fa-IR" sz="2000" dirty="0">
              <a:effectLst/>
              <a:latin typeface="IRANSans"/>
              <a:ea typeface="Times New Roman" panose="02020603050405020304" pitchFamily="18" charset="0"/>
              <a:cs typeface="B Nazanin" panose="00000400000000000000" pitchFamily="2" charset="-78"/>
            </a:endParaRPr>
          </a:p>
          <a:p>
            <a:pPr algn="r" rtl="1"/>
            <a:r>
              <a:rPr lang="ar-SA" sz="2000" dirty="0">
                <a:effectLst/>
                <a:latin typeface="IRANSans"/>
                <a:ea typeface="Times New Roman" panose="02020603050405020304" pitchFamily="18" charset="0"/>
                <a:cs typeface="B Nazanin" panose="00000400000000000000" pitchFamily="2" charset="-78"/>
              </a:rPr>
              <a:t>تفاوت الگوریت</a:t>
            </a:r>
            <a:r>
              <a:rPr lang="fa-IR" sz="2000" dirty="0">
                <a:effectLst/>
                <a:latin typeface="IRANSans"/>
                <a:ea typeface="Times New Roman" panose="02020603050405020304" pitchFamily="18" charset="0"/>
                <a:cs typeface="B Nazanin" panose="00000400000000000000" pitchFamily="2" charset="-78"/>
              </a:rPr>
              <a:t>م </a:t>
            </a:r>
            <a:r>
              <a:rPr lang="en-US" sz="2000" dirty="0">
                <a:effectLst/>
                <a:latin typeface="IRANSans"/>
                <a:ea typeface="Times New Roman" panose="02020603050405020304" pitchFamily="18" charset="0"/>
                <a:cs typeface="B Nazanin" panose="00000400000000000000" pitchFamily="2" charset="-78"/>
              </a:rPr>
              <a:t>BERT</a:t>
            </a:r>
            <a:r>
              <a:rPr lang="fa-IR" sz="2000" dirty="0">
                <a:effectLst/>
                <a:latin typeface="IRANSans"/>
                <a:ea typeface="Times New Roman" panose="02020603050405020304" pitchFamily="18" charset="0"/>
                <a:cs typeface="B Nazanin" panose="00000400000000000000" pitchFamily="2" charset="-78"/>
              </a:rPr>
              <a:t> </a:t>
            </a:r>
            <a:r>
              <a:rPr lang="ar-SA" sz="2000" dirty="0">
                <a:effectLst/>
                <a:latin typeface="IRANSans"/>
                <a:ea typeface="Times New Roman" panose="02020603050405020304" pitchFamily="18" charset="0"/>
                <a:cs typeface="B Nazanin" panose="00000400000000000000" pitchFamily="2" charset="-78"/>
              </a:rPr>
              <a:t>با مرغ مگس</a:t>
            </a:r>
            <a:r>
              <a:rPr lang="fa-IR" sz="2000" dirty="0">
                <a:effectLst/>
                <a:latin typeface="IRANSans"/>
                <a:ea typeface="Times New Roman" panose="02020603050405020304" pitchFamily="18" charset="0"/>
                <a:cs typeface="B Nazanin" panose="00000400000000000000" pitchFamily="2" charset="-78"/>
              </a:rPr>
              <a:t> </a:t>
            </a:r>
            <a:r>
              <a:rPr lang="ar-SA" sz="2000" dirty="0">
                <a:effectLst/>
                <a:latin typeface="IRANSans"/>
                <a:ea typeface="Times New Roman" panose="02020603050405020304" pitchFamily="18" charset="0"/>
                <a:cs typeface="B Nazanin" panose="00000400000000000000" pitchFamily="2" charset="-78"/>
              </a:rPr>
              <a:t>خوار</a:t>
            </a:r>
            <a:r>
              <a:rPr lang="fa-IR" sz="2000" dirty="0">
                <a:effectLst/>
                <a:latin typeface="IRANSans"/>
                <a:ea typeface="Times New Roman" panose="02020603050405020304" pitchFamily="18" charset="0"/>
                <a:cs typeface="B Nazanin" panose="00000400000000000000" pitchFamily="2" charset="-78"/>
              </a:rPr>
              <a:t> (</a:t>
            </a:r>
            <a:r>
              <a:rPr lang="en-US" sz="2000" dirty="0">
                <a:effectLst/>
                <a:latin typeface="IRANSans"/>
                <a:ea typeface="Times New Roman" panose="02020603050405020304" pitchFamily="18" charset="0"/>
                <a:cs typeface="B Nazanin" panose="00000400000000000000" pitchFamily="2" charset="-78"/>
              </a:rPr>
              <a:t>Hummingbird</a:t>
            </a:r>
            <a:r>
              <a:rPr lang="fa-IR" sz="2000" dirty="0">
                <a:effectLst/>
                <a:latin typeface="IRANSans"/>
                <a:ea typeface="Times New Roman" panose="02020603050405020304" pitchFamily="18" charset="0"/>
                <a:cs typeface="B Nazanin" panose="00000400000000000000" pitchFamily="2" charset="-78"/>
              </a:rPr>
              <a:t>)</a:t>
            </a:r>
          </a:p>
          <a:p>
            <a:pPr algn="r" rtl="1"/>
            <a:r>
              <a:rPr lang="fa-IR" sz="2000" i="0" dirty="0">
                <a:effectLst/>
                <a:latin typeface="IRANSans"/>
                <a:cs typeface="B Nazanin" panose="00000400000000000000" pitchFamily="2" charset="-78"/>
              </a:rPr>
              <a:t>تفاوت الگوریتم</a:t>
            </a:r>
            <a:r>
              <a:rPr lang="en-US" sz="2000" i="0" dirty="0">
                <a:effectLst/>
                <a:latin typeface="IRANSans"/>
                <a:cs typeface="B Nazanin" panose="00000400000000000000" pitchFamily="2" charset="-78"/>
              </a:rPr>
              <a:t> BERT </a:t>
            </a:r>
            <a:r>
              <a:rPr lang="fa-IR" sz="2000" i="0" dirty="0">
                <a:effectLst/>
                <a:latin typeface="IRANSans"/>
                <a:cs typeface="B Nazanin" panose="00000400000000000000" pitchFamily="2" charset="-78"/>
              </a:rPr>
              <a:t>با الگوریتم رنک برین </a:t>
            </a:r>
            <a:r>
              <a:rPr lang="fa-IR" sz="2000" dirty="0">
                <a:latin typeface="IRANSans"/>
                <a:cs typeface="B Nazanin" panose="00000400000000000000" pitchFamily="2" charset="-78"/>
              </a:rPr>
              <a:t>(</a:t>
            </a:r>
            <a:r>
              <a:rPr lang="en-US" sz="2000" i="0" dirty="0">
                <a:effectLst/>
                <a:latin typeface="IRANSans"/>
                <a:cs typeface="B Nazanin" panose="00000400000000000000" pitchFamily="2" charset="-78"/>
              </a:rPr>
              <a:t>RankBrain</a:t>
            </a:r>
            <a:r>
              <a:rPr lang="fa-IR" sz="2000" dirty="0">
                <a:latin typeface="IRANSans"/>
                <a:cs typeface="B Nazanin" panose="00000400000000000000" pitchFamily="2" charset="-78"/>
              </a:rPr>
              <a:t>)</a:t>
            </a:r>
            <a:endParaRPr lang="fa-IR" sz="2000" dirty="0">
              <a:latin typeface="Times New Roman" panose="02020603050405020304" pitchFamily="18" charset="0"/>
              <a:cs typeface="B Nazanin" panose="00000400000000000000" pitchFamily="2" charset="-78"/>
            </a:endParaRPr>
          </a:p>
          <a:p>
            <a:pPr algn="r" rtl="1"/>
            <a:r>
              <a:rPr lang="fa-IR" sz="2000" i="0" dirty="0">
                <a:effectLst/>
                <a:latin typeface="yekan"/>
                <a:cs typeface="B Nazanin" panose="00000400000000000000" pitchFamily="2" charset="-78"/>
              </a:rPr>
              <a:t>تاثیر الگوریتم</a:t>
            </a:r>
            <a:r>
              <a:rPr lang="en-US" sz="2000" i="0" dirty="0">
                <a:effectLst/>
                <a:latin typeface="yekan"/>
                <a:cs typeface="B Nazanin" panose="00000400000000000000" pitchFamily="2" charset="-78"/>
              </a:rPr>
              <a:t>BERT </a:t>
            </a:r>
            <a:r>
              <a:rPr lang="fa-IR" sz="2000" i="0" dirty="0">
                <a:effectLst/>
                <a:latin typeface="yekan"/>
                <a:cs typeface="B Nazanin" panose="00000400000000000000" pitchFamily="2" charset="-78"/>
              </a:rPr>
              <a:t> در </a:t>
            </a:r>
            <a:r>
              <a:rPr lang="en-US" sz="2000" i="0" dirty="0">
                <a:effectLst/>
                <a:latin typeface="yekan"/>
                <a:cs typeface="B Nazanin" panose="00000400000000000000" pitchFamily="2" charset="-78"/>
              </a:rPr>
              <a:t>SEO</a:t>
            </a:r>
            <a:r>
              <a:rPr lang="fa-IR" sz="2000" i="0" dirty="0">
                <a:effectLst/>
                <a:latin typeface="yekan"/>
                <a:cs typeface="B Nazanin" panose="00000400000000000000" pitchFamily="2" charset="-78"/>
              </a:rPr>
              <a:t> و روش های بهینه سازی برای آن</a:t>
            </a:r>
          </a:p>
          <a:p>
            <a:pPr algn="r" rtl="1"/>
            <a:r>
              <a:rPr lang="fa-IR" sz="2000" dirty="0">
                <a:latin typeface="yekan"/>
                <a:ea typeface="Times New Roman" panose="02020603050405020304" pitchFamily="18" charset="0"/>
                <a:cs typeface="B Nazanin" panose="00000400000000000000" pitchFamily="2" charset="-78"/>
              </a:rPr>
              <a:t>جمع بندی و نتیجه گیری</a:t>
            </a:r>
          </a:p>
          <a:p>
            <a:pPr algn="r" rtl="1"/>
            <a:r>
              <a:rPr lang="fa-IR" sz="2000" dirty="0">
                <a:latin typeface="yekan"/>
                <a:ea typeface="Times New Roman" panose="02020603050405020304" pitchFamily="18" charset="0"/>
                <a:cs typeface="B Nazanin" panose="00000400000000000000" pitchFamily="2" charset="-78"/>
              </a:rPr>
              <a:t>منابع</a:t>
            </a:r>
            <a:endParaRPr lang="en-US" sz="2000" dirty="0">
              <a:latin typeface="Segoe UI" panose="020B0502040204020203" pitchFamily="34" charset="0"/>
              <a:ea typeface="Times New Roman" panose="02020603050405020304" pitchFamily="18" charset="0"/>
              <a:cs typeface="B Nazanin" panose="00000400000000000000" pitchFamily="2" charset="-78"/>
            </a:endParaRPr>
          </a:p>
          <a:p>
            <a:pPr algn="r" rtl="1"/>
            <a:endParaRPr lang="en-US" dirty="0">
              <a:effectLst/>
              <a:latin typeface="Times New Roman" panose="02020603050405020304" pitchFamily="18" charset="0"/>
              <a:ea typeface="Times New Roman" panose="02020603050405020304" pitchFamily="18" charset="0"/>
              <a:cs typeface="B Nazanin" panose="00000400000000000000" pitchFamily="2" charset="-78"/>
            </a:endParaRPr>
          </a:p>
          <a:p>
            <a:pPr algn="r" rtl="1"/>
            <a:endParaRPr lang="fa-IR" sz="28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endParaRPr>
          </a:p>
          <a:p>
            <a:pPr algn="r" rtl="1"/>
            <a:endParaRPr lang="fa-IR" dirty="0">
              <a:cs typeface="B Nazanin" panose="00000400000000000000" pitchFamily="2" charset="-78"/>
            </a:endParaRPr>
          </a:p>
          <a:p>
            <a:pPr algn="r" rtl="1"/>
            <a:endParaRPr lang="en-US" dirty="0">
              <a:cs typeface="B Nazanin" panose="00000400000000000000" pitchFamily="2" charset="-78"/>
            </a:endParaRPr>
          </a:p>
          <a:p>
            <a:pPr algn="r" rtl="1"/>
            <a:endParaRPr lang="en-US" dirty="0">
              <a:cs typeface="B Nazanin" panose="00000400000000000000" pitchFamily="2" charset="-78"/>
            </a:endParaRPr>
          </a:p>
        </p:txBody>
      </p:sp>
      <p:pic>
        <p:nvPicPr>
          <p:cNvPr id="5" name="Picture 4">
            <a:extLst>
              <a:ext uri="{FF2B5EF4-FFF2-40B4-BE49-F238E27FC236}">
                <a16:creationId xmlns:a16="http://schemas.microsoft.com/office/drawing/2014/main" id="{29674E81-F0D0-2455-DCBA-9B63A6F55A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40865"/>
            <a:ext cx="3647930" cy="3647930"/>
          </a:xfrm>
          <a:prstGeom prst="rect">
            <a:avLst/>
          </a:prstGeom>
        </p:spPr>
      </p:pic>
      <p:sp>
        <p:nvSpPr>
          <p:cNvPr id="4" name="Slide Number Placeholder 3">
            <a:extLst>
              <a:ext uri="{FF2B5EF4-FFF2-40B4-BE49-F238E27FC236}">
                <a16:creationId xmlns:a16="http://schemas.microsoft.com/office/drawing/2014/main" id="{DDF8DFE5-5E3A-093E-9867-4299D39FFAD8}"/>
              </a:ext>
            </a:extLst>
          </p:cNvPr>
          <p:cNvSpPr>
            <a:spLocks noGrp="1"/>
          </p:cNvSpPr>
          <p:nvPr>
            <p:ph type="sldNum" sz="quarter" idx="12"/>
          </p:nvPr>
        </p:nvSpPr>
        <p:spPr/>
        <p:txBody>
          <a:bodyPr/>
          <a:lstStyle/>
          <a:p>
            <a:fld id="{7659735D-A290-4371-8037-5F89FEA1902D}" type="slidenum">
              <a:rPr lang="en-US" smtClean="0"/>
              <a:t>2</a:t>
            </a:fld>
            <a:endParaRPr lang="en-US"/>
          </a:p>
        </p:txBody>
      </p:sp>
    </p:spTree>
    <p:extLst>
      <p:ext uri="{BB962C8B-B14F-4D97-AF65-F5344CB8AC3E}">
        <p14:creationId xmlns:p14="http://schemas.microsoft.com/office/powerpoint/2010/main" val="3282983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170E-79B5-8258-51EE-6BA6381EB180}"/>
              </a:ext>
            </a:extLst>
          </p:cNvPr>
          <p:cNvSpPr>
            <a:spLocks noGrp="1"/>
          </p:cNvSpPr>
          <p:nvPr>
            <p:ph type="title"/>
          </p:nvPr>
        </p:nvSpPr>
        <p:spPr/>
        <p:txBody>
          <a:bodyPr/>
          <a:lstStyle/>
          <a:p>
            <a:pPr algn="r" rtl="1"/>
            <a:r>
              <a:rPr lang="fa-IR" dirty="0">
                <a:solidFill>
                  <a:srgbClr val="002060"/>
                </a:solidFill>
                <a:cs typeface="B Nazanin" panose="00000400000000000000" pitchFamily="2" charset="-78"/>
              </a:rPr>
              <a:t>مقدمه و تاریخچه</a:t>
            </a:r>
            <a:endParaRPr lang="en-US" dirty="0">
              <a:solidFill>
                <a:srgbClr val="002060"/>
              </a:solidFill>
              <a:cs typeface="B Nazanin" panose="00000400000000000000" pitchFamily="2" charset="-78"/>
            </a:endParaRPr>
          </a:p>
        </p:txBody>
      </p:sp>
      <p:sp>
        <p:nvSpPr>
          <p:cNvPr id="3" name="Content Placeholder 2">
            <a:extLst>
              <a:ext uri="{FF2B5EF4-FFF2-40B4-BE49-F238E27FC236}">
                <a16:creationId xmlns:a16="http://schemas.microsoft.com/office/drawing/2014/main" id="{B8079C52-3FC9-8EC4-3FB4-A15F29AE5217}"/>
              </a:ext>
            </a:extLst>
          </p:cNvPr>
          <p:cNvSpPr>
            <a:spLocks noGrp="1"/>
          </p:cNvSpPr>
          <p:nvPr>
            <p:ph idx="1"/>
          </p:nvPr>
        </p:nvSpPr>
        <p:spPr>
          <a:xfrm>
            <a:off x="838200" y="1690688"/>
            <a:ext cx="10515600" cy="4351338"/>
          </a:xfrm>
        </p:spPr>
        <p:txBody>
          <a:bodyPr>
            <a:normAutofit/>
          </a:bodyPr>
          <a:lstStyle/>
          <a:p>
            <a:pPr marL="0" indent="0" algn="just" rtl="1">
              <a:lnSpc>
                <a:spcPct val="100000"/>
              </a:lnSpc>
              <a:buNone/>
            </a:pPr>
            <a:r>
              <a:rPr lang="en-US" sz="2300" dirty="0">
                <a:effectLst/>
                <a:latin typeface="Calibri" panose="020F0502020204030204" pitchFamily="34" charset="0"/>
                <a:ea typeface="Calibri" panose="020F0502020204030204" pitchFamily="34" charset="0"/>
                <a:cs typeface="B Nazanin" panose="00000400000000000000" pitchFamily="2" charset="-78"/>
              </a:rPr>
              <a:t>BERT</a:t>
            </a:r>
            <a:r>
              <a:rPr lang="ar-SA" sz="2300" dirty="0">
                <a:effectLst/>
                <a:latin typeface="Calibri" panose="020F0502020204030204" pitchFamily="34" charset="0"/>
                <a:ea typeface="Calibri" panose="020F0502020204030204" pitchFamily="34" charset="0"/>
                <a:cs typeface="B Nazanin" panose="00000400000000000000" pitchFamily="2" charset="-78"/>
              </a:rPr>
              <a:t> در سال </a:t>
            </a:r>
            <a:r>
              <a:rPr lang="en-US" sz="2200" dirty="0">
                <a:effectLst/>
                <a:latin typeface="Calibri" panose="020F0502020204030204" pitchFamily="34" charset="0"/>
                <a:ea typeface="Calibri" panose="020F0502020204030204" pitchFamily="34" charset="0"/>
                <a:cs typeface="B Nazanin" panose="00000400000000000000" pitchFamily="2" charset="-78"/>
              </a:rPr>
              <a:t>2018</a:t>
            </a:r>
            <a:r>
              <a:rPr lang="fa-IR" sz="2300" dirty="0">
                <a:effectLst/>
                <a:latin typeface="Calibri" panose="020F0502020204030204" pitchFamily="34" charset="0"/>
                <a:ea typeface="Calibri" panose="020F0502020204030204" pitchFamily="34" charset="0"/>
                <a:cs typeface="B Nazanin" panose="00000400000000000000" pitchFamily="2" charset="-78"/>
              </a:rPr>
              <a:t> میلادی </a:t>
            </a:r>
            <a:r>
              <a:rPr lang="ar-SA" sz="2300" dirty="0">
                <a:effectLst/>
                <a:latin typeface="Calibri" panose="020F0502020204030204" pitchFamily="34" charset="0"/>
                <a:ea typeface="Calibri" panose="020F0502020204030204" pitchFamily="34" charset="0"/>
                <a:cs typeface="B Nazanin" panose="00000400000000000000" pitchFamily="2" charset="-78"/>
              </a:rPr>
              <a:t>توسط </a:t>
            </a:r>
            <a:r>
              <a:rPr lang="en-US" sz="2200" dirty="0">
                <a:effectLst/>
                <a:latin typeface="Calibri" panose="020F0502020204030204" pitchFamily="34" charset="0"/>
                <a:ea typeface="Calibri" panose="020F0502020204030204" pitchFamily="34" charset="0"/>
                <a:cs typeface="B Nazanin" panose="00000400000000000000" pitchFamily="2" charset="-78"/>
              </a:rPr>
              <a:t>Jacob Devlin</a:t>
            </a:r>
            <a:r>
              <a:rPr lang="ar-SA" sz="2200" dirty="0">
                <a:effectLst/>
                <a:latin typeface="Calibri" panose="020F0502020204030204" pitchFamily="34" charset="0"/>
                <a:ea typeface="Calibri" panose="020F0502020204030204" pitchFamily="34" charset="0"/>
                <a:cs typeface="B Nazanin" panose="00000400000000000000" pitchFamily="2" charset="-78"/>
              </a:rPr>
              <a:t> </a:t>
            </a:r>
            <a:r>
              <a:rPr lang="ar-SA" sz="2300" dirty="0">
                <a:effectLst/>
                <a:latin typeface="Calibri" panose="020F0502020204030204" pitchFamily="34" charset="0"/>
                <a:ea typeface="Calibri" panose="020F0502020204030204" pitchFamily="34" charset="0"/>
                <a:cs typeface="B Nazanin" panose="00000400000000000000" pitchFamily="2" charset="-78"/>
              </a:rPr>
              <a:t>و همکارانش ایجاد و منتشر شد</a:t>
            </a:r>
            <a:r>
              <a:rPr lang="fa-IR" sz="2300" dirty="0">
                <a:effectLst/>
                <a:latin typeface="Calibri" panose="020F0502020204030204" pitchFamily="34" charset="0"/>
                <a:ea typeface="Calibri" panose="020F0502020204030204" pitchFamily="34" charset="0"/>
                <a:cs typeface="B Nazanin" panose="00000400000000000000" pitchFamily="2" charset="-78"/>
              </a:rPr>
              <a:t>.</a:t>
            </a:r>
            <a:r>
              <a:rPr lang="ar-SA" sz="2300" dirty="0">
                <a:effectLst/>
                <a:latin typeface="Calibri" panose="020F0502020204030204" pitchFamily="34" charset="0"/>
                <a:ea typeface="Calibri" panose="020F0502020204030204" pitchFamily="34" charset="0"/>
                <a:cs typeface="B Nazanin" panose="00000400000000000000" pitchFamily="2" charset="-78"/>
              </a:rPr>
              <a:t> </a:t>
            </a:r>
            <a:endParaRPr lang="fa-IR" sz="2300" dirty="0">
              <a:effectLst/>
              <a:latin typeface="Calibri" panose="020F0502020204030204" pitchFamily="34" charset="0"/>
              <a:ea typeface="Calibri" panose="020F0502020204030204" pitchFamily="34" charset="0"/>
              <a:cs typeface="B Nazanin" panose="00000400000000000000" pitchFamily="2" charset="-78"/>
            </a:endParaRPr>
          </a:p>
          <a:p>
            <a:pPr marL="0" indent="0" algn="just" rtl="1">
              <a:lnSpc>
                <a:spcPct val="100000"/>
              </a:lnSpc>
              <a:buNone/>
            </a:pPr>
            <a:r>
              <a:rPr lang="ar-SA" sz="2300" dirty="0">
                <a:effectLst/>
                <a:latin typeface="Calibri" panose="020F0502020204030204" pitchFamily="34" charset="0"/>
                <a:ea typeface="Calibri" panose="020F0502020204030204" pitchFamily="34" charset="0"/>
                <a:cs typeface="B Nazanin" panose="00000400000000000000" pitchFamily="2" charset="-78"/>
              </a:rPr>
              <a:t>گوگل در اوا</a:t>
            </a:r>
            <a:r>
              <a:rPr lang="fa-IR" sz="2300" dirty="0">
                <a:effectLst/>
                <a:latin typeface="Calibri" panose="020F0502020204030204" pitchFamily="34" charset="0"/>
                <a:ea typeface="Calibri" panose="020F0502020204030204" pitchFamily="34" charset="0"/>
                <a:cs typeface="B Nazanin" panose="00000400000000000000" pitchFamily="2" charset="-78"/>
              </a:rPr>
              <a:t>خ</a:t>
            </a:r>
            <a:r>
              <a:rPr lang="ar-SA" sz="2300" dirty="0">
                <a:effectLst/>
                <a:latin typeface="Calibri" panose="020F0502020204030204" pitchFamily="34" charset="0"/>
                <a:ea typeface="Calibri" panose="020F0502020204030204" pitchFamily="34" charset="0"/>
                <a:cs typeface="B Nazanin" panose="00000400000000000000" pitchFamily="2" charset="-78"/>
              </a:rPr>
              <a:t>ر سال </a:t>
            </a:r>
            <a:r>
              <a:rPr lang="en-US" sz="2200" dirty="0">
                <a:effectLst/>
                <a:latin typeface="Calibri" panose="020F0502020204030204" pitchFamily="34" charset="0"/>
                <a:ea typeface="Calibri" panose="020F0502020204030204" pitchFamily="34" charset="0"/>
                <a:cs typeface="B Nazanin" panose="00000400000000000000" pitchFamily="2" charset="-78"/>
              </a:rPr>
              <a:t>2019</a:t>
            </a:r>
            <a:r>
              <a:rPr lang="fa-IR" sz="2300" dirty="0">
                <a:effectLst/>
                <a:latin typeface="Calibri" panose="020F0502020204030204" pitchFamily="34" charset="0"/>
                <a:ea typeface="Calibri" panose="020F0502020204030204" pitchFamily="34" charset="0"/>
                <a:cs typeface="B Nazanin" panose="00000400000000000000" pitchFamily="2" charset="-78"/>
              </a:rPr>
              <a:t> </a:t>
            </a:r>
            <a:r>
              <a:rPr lang="ar-SA" sz="2300" dirty="0">
                <a:effectLst/>
                <a:latin typeface="Calibri" panose="020F0502020204030204" pitchFamily="34" charset="0"/>
                <a:ea typeface="Calibri" panose="020F0502020204030204" pitchFamily="34" charset="0"/>
                <a:cs typeface="B Nazanin" panose="00000400000000000000" pitchFamily="2" charset="-78"/>
              </a:rPr>
              <a:t>اعلام کرد که برای بهبود نتایج اپدیت الگوریتم موتور جستجواش شروع به استفاده از این الگوریتم </a:t>
            </a:r>
            <a:r>
              <a:rPr lang="fa-IR" sz="2300" dirty="0">
                <a:effectLst/>
                <a:latin typeface="Calibri" panose="020F0502020204030204" pitchFamily="34" charset="0"/>
                <a:ea typeface="Calibri" panose="020F0502020204030204" pitchFamily="34" charset="0"/>
                <a:cs typeface="B Nazanin" panose="00000400000000000000" pitchFamily="2" charset="-78"/>
              </a:rPr>
              <a:t>کرده </a:t>
            </a:r>
            <a:r>
              <a:rPr lang="ar-SA" sz="2300" dirty="0">
                <a:effectLst/>
                <a:latin typeface="Calibri" panose="020F0502020204030204" pitchFamily="34" charset="0"/>
                <a:ea typeface="Calibri" panose="020F0502020204030204" pitchFamily="34" charset="0"/>
                <a:cs typeface="B Nazanin" panose="00000400000000000000" pitchFamily="2" charset="-78"/>
              </a:rPr>
              <a:t>و در اواخر سال </a:t>
            </a:r>
            <a:r>
              <a:rPr lang="en-US" sz="2200" dirty="0">
                <a:effectLst/>
                <a:latin typeface="Calibri" panose="020F0502020204030204" pitchFamily="34" charset="0"/>
                <a:ea typeface="Calibri" panose="020F0502020204030204" pitchFamily="34" charset="0"/>
                <a:cs typeface="B Nazanin" panose="00000400000000000000" pitchFamily="2" charset="-78"/>
              </a:rPr>
              <a:t>2020</a:t>
            </a:r>
            <a:r>
              <a:rPr lang="fa-IR" sz="2300" dirty="0">
                <a:effectLst/>
                <a:latin typeface="Calibri" panose="020F0502020204030204" pitchFamily="34" charset="0"/>
                <a:ea typeface="Calibri" panose="020F0502020204030204" pitchFamily="34" charset="0"/>
                <a:cs typeface="B Nazanin" panose="00000400000000000000" pitchFamily="2" charset="-78"/>
              </a:rPr>
              <a:t> </a:t>
            </a:r>
            <a:r>
              <a:rPr lang="ar-SA" sz="2300" dirty="0">
                <a:effectLst/>
                <a:latin typeface="Calibri" panose="020F0502020204030204" pitchFamily="34" charset="0"/>
                <a:ea typeface="Calibri" panose="020F0502020204030204" pitchFamily="34" charset="0"/>
                <a:cs typeface="B Nazanin" panose="00000400000000000000" pitchFamily="2" charset="-78"/>
              </a:rPr>
              <a:t>تقریبا در تمام جستجوهای انگلیسی زبان از </a:t>
            </a:r>
            <a:r>
              <a:rPr lang="en-US" sz="2300" dirty="0">
                <a:effectLst/>
                <a:latin typeface="Calibri" panose="020F0502020204030204" pitchFamily="34" charset="0"/>
                <a:ea typeface="Calibri" panose="020F0502020204030204" pitchFamily="34" charset="0"/>
                <a:cs typeface="B Nazanin" panose="00000400000000000000" pitchFamily="2" charset="-78"/>
              </a:rPr>
              <a:t>BERT</a:t>
            </a:r>
            <a:r>
              <a:rPr lang="fa-IR" sz="2300" dirty="0">
                <a:effectLst/>
                <a:latin typeface="Calibri" panose="020F0502020204030204" pitchFamily="34" charset="0"/>
                <a:ea typeface="Calibri" panose="020F0502020204030204" pitchFamily="34" charset="0"/>
                <a:cs typeface="B Nazanin" panose="00000400000000000000" pitchFamily="2" charset="-78"/>
              </a:rPr>
              <a:t> استفاده شده است. </a:t>
            </a:r>
          </a:p>
          <a:p>
            <a:pPr marL="0" indent="0" algn="just" rtl="1">
              <a:lnSpc>
                <a:spcPct val="100000"/>
              </a:lnSpc>
              <a:buNone/>
            </a:pPr>
            <a:r>
              <a:rPr lang="ar-SA" sz="2300" dirty="0">
                <a:effectLst/>
                <a:latin typeface="Calibri" panose="020F0502020204030204" pitchFamily="34" charset="0"/>
                <a:ea typeface="Calibri" panose="020F0502020204030204" pitchFamily="34" charset="0"/>
                <a:cs typeface="B Nazanin" panose="00000400000000000000" pitchFamily="2" charset="-78"/>
              </a:rPr>
              <a:t>در این عصر که تکنولوژی</a:t>
            </a:r>
            <a:r>
              <a:rPr lang="fa-IR" sz="2300" dirty="0">
                <a:effectLst/>
                <a:latin typeface="Calibri" panose="020F0502020204030204" pitchFamily="34" charset="0"/>
                <a:ea typeface="Calibri" panose="020F0502020204030204" pitchFamily="34" charset="0"/>
                <a:cs typeface="B Nazanin" panose="00000400000000000000" pitchFamily="2" charset="-78"/>
              </a:rPr>
              <a:t> همواره</a:t>
            </a:r>
            <a:r>
              <a:rPr lang="ar-SA" sz="2300" dirty="0">
                <a:effectLst/>
                <a:latin typeface="Calibri" panose="020F0502020204030204" pitchFamily="34" charset="0"/>
                <a:ea typeface="Calibri" panose="020F0502020204030204" pitchFamily="34" charset="0"/>
                <a:cs typeface="B Nazanin" panose="00000400000000000000" pitchFamily="2" charset="-78"/>
              </a:rPr>
              <a:t> در حال پیشرفت است</a:t>
            </a:r>
            <a:r>
              <a:rPr lang="fa-IR" sz="2300" dirty="0">
                <a:effectLst/>
                <a:latin typeface="Calibri" panose="020F0502020204030204" pitchFamily="34" charset="0"/>
                <a:ea typeface="Calibri" panose="020F0502020204030204" pitchFamily="34" charset="0"/>
                <a:cs typeface="B Nazanin" panose="00000400000000000000" pitchFamily="2" charset="-78"/>
              </a:rPr>
              <a:t>، گوگل </a:t>
            </a:r>
            <a:r>
              <a:rPr lang="ar-SA" sz="2300" dirty="0">
                <a:effectLst/>
                <a:latin typeface="Calibri" panose="020F0502020204030204" pitchFamily="34" charset="0"/>
                <a:ea typeface="Calibri" panose="020F0502020204030204" pitchFamily="34" charset="0"/>
                <a:cs typeface="B Nazanin" panose="00000400000000000000" pitchFamily="2" charset="-78"/>
              </a:rPr>
              <a:t>دست به به‌روزرسانی الگوریتم هایش زده و با معرفی  الگوریتم</a:t>
            </a:r>
            <a:r>
              <a:rPr lang="en-US" sz="2300" dirty="0">
                <a:effectLst/>
                <a:latin typeface="Calibri" panose="020F0502020204030204" pitchFamily="34" charset="0"/>
                <a:ea typeface="Calibri" panose="020F0502020204030204" pitchFamily="34" charset="0"/>
                <a:cs typeface="B Nazanin" panose="00000400000000000000" pitchFamily="2" charset="-78"/>
              </a:rPr>
              <a:t> BERT </a:t>
            </a:r>
            <a:r>
              <a:rPr lang="fa-IR" sz="2300" dirty="0">
                <a:effectLst/>
                <a:latin typeface="Calibri" panose="020F0502020204030204" pitchFamily="34" charset="0"/>
                <a:ea typeface="Calibri" panose="020F0502020204030204" pitchFamily="34" charset="0"/>
                <a:cs typeface="B Nazanin" panose="00000400000000000000" pitchFamily="2" charset="-78"/>
              </a:rPr>
              <a:t> </a:t>
            </a:r>
            <a:r>
              <a:rPr lang="ar-SA" sz="2300" dirty="0">
                <a:effectLst/>
                <a:latin typeface="B Nazanin" panose="00000400000000000000" pitchFamily="2" charset="-78"/>
                <a:ea typeface="Calibri" panose="020F0502020204030204" pitchFamily="34" charset="0"/>
                <a:cs typeface="B Nazanin" panose="00000400000000000000" pitchFamily="2" charset="-78"/>
              </a:rPr>
              <a:t>یک گام </a:t>
            </a:r>
            <a:r>
              <a:rPr lang="fa-IR" sz="2300" dirty="0">
                <a:latin typeface="B Nazanin" panose="00000400000000000000" pitchFamily="2" charset="-78"/>
                <a:ea typeface="Calibri" panose="020F0502020204030204" pitchFamily="34" charset="0"/>
                <a:cs typeface="B Nazanin" panose="00000400000000000000" pitchFamily="2" charset="-78"/>
              </a:rPr>
              <a:t>بزرگ</a:t>
            </a:r>
            <a:r>
              <a:rPr lang="ar-SA" sz="2300" dirty="0">
                <a:effectLst/>
                <a:latin typeface="B Nazanin" panose="00000400000000000000" pitchFamily="2" charset="-78"/>
                <a:ea typeface="Calibri" panose="020F0502020204030204" pitchFamily="34" charset="0"/>
                <a:cs typeface="B Nazanin" panose="00000400000000000000" pitchFamily="2" charset="-78"/>
              </a:rPr>
              <a:t> برداشته و در دنیای آنلاین امروزی تفاوت زیادی ایجاد کرده است.</a:t>
            </a:r>
            <a:endParaRPr lang="en-US" sz="2300" dirty="0">
              <a:cs typeface="B Nazanin" panose="00000400000000000000" pitchFamily="2" charset="-78"/>
            </a:endParaRPr>
          </a:p>
        </p:txBody>
      </p:sp>
      <p:pic>
        <p:nvPicPr>
          <p:cNvPr id="5" name="Picture 4">
            <a:extLst>
              <a:ext uri="{FF2B5EF4-FFF2-40B4-BE49-F238E27FC236}">
                <a16:creationId xmlns:a16="http://schemas.microsoft.com/office/drawing/2014/main" id="{DF062A96-1920-B085-F929-29E56D882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7390" y="4458978"/>
            <a:ext cx="2837220" cy="1778258"/>
          </a:xfrm>
          <a:prstGeom prst="rect">
            <a:avLst/>
          </a:prstGeom>
        </p:spPr>
      </p:pic>
      <p:sp>
        <p:nvSpPr>
          <p:cNvPr id="4" name="Slide Number Placeholder 3">
            <a:extLst>
              <a:ext uri="{FF2B5EF4-FFF2-40B4-BE49-F238E27FC236}">
                <a16:creationId xmlns:a16="http://schemas.microsoft.com/office/drawing/2014/main" id="{B4552552-54E9-DB18-16DC-AAA82A03FCBB}"/>
              </a:ext>
            </a:extLst>
          </p:cNvPr>
          <p:cNvSpPr>
            <a:spLocks noGrp="1"/>
          </p:cNvSpPr>
          <p:nvPr>
            <p:ph type="sldNum" sz="quarter" idx="12"/>
          </p:nvPr>
        </p:nvSpPr>
        <p:spPr/>
        <p:txBody>
          <a:bodyPr/>
          <a:lstStyle/>
          <a:p>
            <a:fld id="{7659735D-A290-4371-8037-5F89FEA1902D}" type="slidenum">
              <a:rPr lang="en-US" smtClean="0"/>
              <a:t>3</a:t>
            </a:fld>
            <a:endParaRPr lang="en-US"/>
          </a:p>
        </p:txBody>
      </p:sp>
    </p:spTree>
    <p:extLst>
      <p:ext uri="{BB962C8B-B14F-4D97-AF65-F5344CB8AC3E}">
        <p14:creationId xmlns:p14="http://schemas.microsoft.com/office/powerpoint/2010/main" val="1372996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0675-0A02-7632-E095-13D4CFB1360A}"/>
              </a:ext>
            </a:extLst>
          </p:cNvPr>
          <p:cNvSpPr>
            <a:spLocks noGrp="1"/>
          </p:cNvSpPr>
          <p:nvPr>
            <p:ph type="title"/>
          </p:nvPr>
        </p:nvSpPr>
        <p:spPr/>
        <p:txBody>
          <a:bodyPr/>
          <a:lstStyle/>
          <a:p>
            <a:pPr algn="r" rtl="1"/>
            <a:r>
              <a:rPr lang="fa-IR" dirty="0">
                <a:solidFill>
                  <a:srgbClr val="002060"/>
                </a:solidFill>
                <a:cs typeface="B Nazanin" panose="00000400000000000000" pitchFamily="2" charset="-78"/>
              </a:rPr>
              <a:t>الگوریتم</a:t>
            </a:r>
            <a:r>
              <a:rPr lang="en-US" dirty="0">
                <a:solidFill>
                  <a:srgbClr val="002060"/>
                </a:solidFill>
                <a:cs typeface="B Nazanin" panose="00000400000000000000" pitchFamily="2" charset="-78"/>
              </a:rPr>
              <a:t> BERT </a:t>
            </a:r>
            <a:r>
              <a:rPr lang="fa-IR" dirty="0">
                <a:solidFill>
                  <a:srgbClr val="002060"/>
                </a:solidFill>
                <a:cs typeface="B Nazanin" panose="00000400000000000000" pitchFamily="2" charset="-78"/>
              </a:rPr>
              <a:t>چیست؟</a:t>
            </a:r>
            <a:endParaRPr lang="en-US" dirty="0">
              <a:solidFill>
                <a:srgbClr val="002060"/>
              </a:solidFill>
              <a:cs typeface="B Nazanin" panose="00000400000000000000" pitchFamily="2" charset="-78"/>
            </a:endParaRPr>
          </a:p>
        </p:txBody>
      </p:sp>
      <p:sp>
        <p:nvSpPr>
          <p:cNvPr id="3" name="Content Placeholder 2">
            <a:extLst>
              <a:ext uri="{FF2B5EF4-FFF2-40B4-BE49-F238E27FC236}">
                <a16:creationId xmlns:a16="http://schemas.microsoft.com/office/drawing/2014/main" id="{0A629AEE-D372-3F5E-9F49-476FE7C25AC4}"/>
              </a:ext>
            </a:extLst>
          </p:cNvPr>
          <p:cNvSpPr>
            <a:spLocks noGrp="1"/>
          </p:cNvSpPr>
          <p:nvPr>
            <p:ph idx="1"/>
          </p:nvPr>
        </p:nvSpPr>
        <p:spPr>
          <a:xfrm>
            <a:off x="841275" y="1766632"/>
            <a:ext cx="10515600" cy="4351338"/>
          </a:xfrm>
        </p:spPr>
        <p:txBody>
          <a:bodyPr>
            <a:normAutofit/>
          </a:bodyPr>
          <a:lstStyle/>
          <a:p>
            <a:pPr marL="0" indent="0" algn="just" rtl="1">
              <a:lnSpc>
                <a:spcPct val="100000"/>
              </a:lnSpc>
              <a:buNone/>
            </a:pPr>
            <a:r>
              <a:rPr lang="en-US" sz="2200" dirty="0">
                <a:effectLst/>
                <a:latin typeface="Segoe UI" panose="020B0502040204020203" pitchFamily="34" charset="0"/>
                <a:ea typeface="Times New Roman" panose="02020603050405020304" pitchFamily="18" charset="0"/>
                <a:cs typeface="B Nazanin" panose="00000400000000000000" pitchFamily="2" charset="-78"/>
              </a:rPr>
              <a:t> </a:t>
            </a:r>
            <a:r>
              <a:rPr lang="en-US" sz="2000" dirty="0">
                <a:effectLst/>
                <a:latin typeface="Segoe UI" panose="020B0502040204020203" pitchFamily="34" charset="0"/>
                <a:ea typeface="Times New Roman" panose="02020603050405020304" pitchFamily="18" charset="0"/>
                <a:cs typeface="B Nazanin" panose="00000400000000000000" pitchFamily="2" charset="-78"/>
              </a:rPr>
              <a:t>BERT</a:t>
            </a:r>
            <a:r>
              <a:rPr lang="ar-SA" sz="2200" dirty="0">
                <a:effectLst/>
                <a:latin typeface="Segoe UI" panose="020B0502040204020203" pitchFamily="34" charset="0"/>
                <a:ea typeface="Times New Roman" panose="02020603050405020304" pitchFamily="18" charset="0"/>
                <a:cs typeface="B Nazanin" panose="00000400000000000000" pitchFamily="2" charset="-78"/>
              </a:rPr>
              <a:t>یک تکنیک مبتنی بر </a:t>
            </a:r>
            <a:r>
              <a:rPr lang="fa-IR" sz="2200">
                <a:latin typeface="Segoe UI" panose="020B0502040204020203" pitchFamily="34" charset="0"/>
                <a:ea typeface="Times New Roman" panose="02020603050405020304" pitchFamily="18" charset="0"/>
                <a:cs typeface="B Nazanin" panose="00000400000000000000" pitchFamily="2" charset="-78"/>
              </a:rPr>
              <a:t>هوش مصنوعی</a:t>
            </a:r>
            <a:r>
              <a:rPr lang="fa-IR" sz="2200" dirty="0">
                <a:latin typeface="Segoe UI" panose="020B0502040204020203" pitchFamily="34" charset="0"/>
                <a:ea typeface="Times New Roman" panose="02020603050405020304" pitchFamily="18" charset="0"/>
                <a:cs typeface="B Nazanin" panose="00000400000000000000" pitchFamily="2" charset="-78"/>
              </a:rPr>
              <a:t> </a:t>
            </a:r>
            <a:r>
              <a:rPr lang="ar-SA" sz="2200">
                <a:effectLst/>
                <a:latin typeface="Segoe UI" panose="020B0502040204020203" pitchFamily="34" charset="0"/>
                <a:ea typeface="Times New Roman" panose="02020603050405020304" pitchFamily="18" charset="0"/>
                <a:cs typeface="B Nazanin" panose="00000400000000000000" pitchFamily="2" charset="-78"/>
              </a:rPr>
              <a:t>برای </a:t>
            </a:r>
            <a:r>
              <a:rPr lang="ar-SA" sz="2200" dirty="0">
                <a:effectLst/>
                <a:latin typeface="Segoe UI" panose="020B0502040204020203" pitchFamily="34" charset="0"/>
                <a:ea typeface="Times New Roman" panose="02020603050405020304" pitchFamily="18" charset="0"/>
                <a:cs typeface="B Nazanin" panose="00000400000000000000" pitchFamily="2" charset="-78"/>
              </a:rPr>
              <a:t>پردازش زبان طبیعی</a:t>
            </a:r>
            <a:r>
              <a:rPr lang="fa-IR" sz="2200" dirty="0">
                <a:effectLst/>
                <a:latin typeface="Segoe UI" panose="020B0502040204020203" pitchFamily="34" charset="0"/>
                <a:ea typeface="Times New Roman" panose="02020603050405020304" pitchFamily="18" charset="0"/>
                <a:cs typeface="B Nazanin" panose="00000400000000000000" pitchFamily="2" charset="-78"/>
              </a:rPr>
              <a:t> (</a:t>
            </a:r>
            <a:r>
              <a:rPr lang="en-US" sz="2200" dirty="0">
                <a:effectLst/>
                <a:latin typeface="Segoe UI" panose="020B0502040204020203" pitchFamily="34" charset="0"/>
                <a:ea typeface="Times New Roman" panose="02020603050405020304" pitchFamily="18" charset="0"/>
                <a:cs typeface="B Nazanin" panose="00000400000000000000" pitchFamily="2" charset="-78"/>
              </a:rPr>
              <a:t>NLP</a:t>
            </a:r>
            <a:r>
              <a:rPr lang="fa-IR" sz="2200" dirty="0">
                <a:effectLst/>
                <a:latin typeface="Segoe UI" panose="020B0502040204020203" pitchFamily="34" charset="0"/>
                <a:ea typeface="Times New Roman" panose="02020603050405020304" pitchFamily="18" charset="0"/>
                <a:cs typeface="B Nazanin" panose="00000400000000000000" pitchFamily="2" charset="-78"/>
              </a:rPr>
              <a:t>) است، که توسط گوگل توسعه یافته است.</a:t>
            </a:r>
          </a:p>
          <a:p>
            <a:pPr marL="0" indent="0" algn="just" rtl="1">
              <a:lnSpc>
                <a:spcPct val="100000"/>
              </a:lnSpc>
              <a:buNone/>
            </a:pPr>
            <a:r>
              <a:rPr lang="ar-SA" sz="2200" dirty="0">
                <a:effectLst/>
                <a:latin typeface="yekan"/>
                <a:ea typeface="Calibri" panose="020F0502020204030204" pitchFamily="34" charset="0"/>
                <a:cs typeface="B Nazanin" panose="00000400000000000000" pitchFamily="2" charset="-78"/>
              </a:rPr>
              <a:t>کلمه</a:t>
            </a:r>
            <a:r>
              <a:rPr lang="en-US" sz="2200" dirty="0">
                <a:effectLst/>
                <a:latin typeface="yekan"/>
                <a:ea typeface="Calibri" panose="020F0502020204030204" pitchFamily="34" charset="0"/>
                <a:cs typeface="B Nazanin" panose="00000400000000000000" pitchFamily="2" charset="-78"/>
              </a:rPr>
              <a:t> BERT </a:t>
            </a:r>
            <a:r>
              <a:rPr lang="ar-SA" sz="2200" dirty="0">
                <a:effectLst/>
                <a:latin typeface="yekan"/>
                <a:ea typeface="Calibri" panose="020F0502020204030204" pitchFamily="34" charset="0"/>
                <a:cs typeface="B Nazanin" panose="00000400000000000000" pitchFamily="2" charset="-78"/>
              </a:rPr>
              <a:t>مخفف عبارت</a:t>
            </a:r>
            <a:r>
              <a:rPr lang="en-US" sz="2200" dirty="0">
                <a:effectLst/>
                <a:latin typeface="yekan"/>
                <a:ea typeface="Calibri" panose="020F0502020204030204" pitchFamily="34" charset="0"/>
                <a:cs typeface="B Nazanin" panose="00000400000000000000" pitchFamily="2" charset="-78"/>
              </a:rPr>
              <a:t> </a:t>
            </a:r>
            <a:r>
              <a:rPr lang="en-US" sz="2200" b="1" dirty="0">
                <a:effectLst/>
                <a:latin typeface="yekan"/>
                <a:ea typeface="Calibri" panose="020F0502020204030204" pitchFamily="34" charset="0"/>
                <a:cs typeface="B Nazanin" panose="00000400000000000000" pitchFamily="2" charset="-78"/>
              </a:rPr>
              <a:t>B</a:t>
            </a:r>
            <a:r>
              <a:rPr lang="en-US" sz="2200" dirty="0">
                <a:effectLst/>
                <a:latin typeface="yekan"/>
                <a:ea typeface="Calibri" panose="020F0502020204030204" pitchFamily="34" charset="0"/>
                <a:cs typeface="B Nazanin" panose="00000400000000000000" pitchFamily="2" charset="-78"/>
              </a:rPr>
              <a:t>idirectional </a:t>
            </a:r>
            <a:r>
              <a:rPr lang="en-US" sz="2200" b="1" dirty="0">
                <a:effectLst/>
                <a:latin typeface="yekan"/>
                <a:ea typeface="Calibri" panose="020F0502020204030204" pitchFamily="34" charset="0"/>
                <a:cs typeface="B Nazanin" panose="00000400000000000000" pitchFamily="2" charset="-78"/>
              </a:rPr>
              <a:t>E</a:t>
            </a:r>
            <a:r>
              <a:rPr lang="en-US" sz="2200" dirty="0">
                <a:effectLst/>
                <a:latin typeface="yekan"/>
                <a:ea typeface="Calibri" panose="020F0502020204030204" pitchFamily="34" charset="0"/>
                <a:cs typeface="B Nazanin" panose="00000400000000000000" pitchFamily="2" charset="-78"/>
              </a:rPr>
              <a:t>ncoder </a:t>
            </a:r>
            <a:r>
              <a:rPr lang="en-US" sz="2200" b="1" dirty="0">
                <a:effectLst/>
                <a:latin typeface="yekan"/>
                <a:ea typeface="Calibri" panose="020F0502020204030204" pitchFamily="34" charset="0"/>
                <a:cs typeface="B Nazanin" panose="00000400000000000000" pitchFamily="2" charset="-78"/>
              </a:rPr>
              <a:t>R</a:t>
            </a:r>
            <a:r>
              <a:rPr lang="en-US" sz="2200" dirty="0">
                <a:effectLst/>
                <a:latin typeface="yekan"/>
                <a:ea typeface="Calibri" panose="020F0502020204030204" pitchFamily="34" charset="0"/>
                <a:cs typeface="B Nazanin" panose="00000400000000000000" pitchFamily="2" charset="-78"/>
              </a:rPr>
              <a:t>epresentations from </a:t>
            </a:r>
            <a:r>
              <a:rPr lang="en-US" sz="2200" b="1" dirty="0">
                <a:effectLst/>
                <a:latin typeface="yekan"/>
                <a:ea typeface="Calibri" panose="020F0502020204030204" pitchFamily="34" charset="0"/>
                <a:cs typeface="B Nazanin" panose="00000400000000000000" pitchFamily="2" charset="-78"/>
              </a:rPr>
              <a:t>T</a:t>
            </a:r>
            <a:r>
              <a:rPr lang="en-US" sz="2200" dirty="0">
                <a:effectLst/>
                <a:latin typeface="yekan"/>
                <a:ea typeface="Calibri" panose="020F0502020204030204" pitchFamily="34" charset="0"/>
                <a:cs typeface="B Nazanin" panose="00000400000000000000" pitchFamily="2" charset="-78"/>
              </a:rPr>
              <a:t>ransformers </a:t>
            </a:r>
            <a:r>
              <a:rPr lang="ar-SA" sz="2200" dirty="0">
                <a:effectLst/>
                <a:latin typeface="yekan"/>
                <a:ea typeface="Calibri" panose="020F0502020204030204" pitchFamily="34" charset="0"/>
                <a:cs typeface="B Nazanin" panose="00000400000000000000" pitchFamily="2" charset="-78"/>
              </a:rPr>
              <a:t>است!</a:t>
            </a:r>
            <a:endParaRPr lang="fa-IR" sz="2200" dirty="0">
              <a:effectLst/>
              <a:latin typeface="yekan"/>
              <a:ea typeface="Times New Roman" panose="02020603050405020304" pitchFamily="18" charset="0"/>
              <a:cs typeface="B Nazanin" panose="00000400000000000000" pitchFamily="2" charset="-78"/>
            </a:endParaRPr>
          </a:p>
          <a:p>
            <a:pPr marL="0" indent="0" algn="just" rtl="1">
              <a:lnSpc>
                <a:spcPct val="100000"/>
              </a:lnSpc>
              <a:buNone/>
            </a:pPr>
            <a:r>
              <a:rPr lang="ar-SA" sz="2200" dirty="0">
                <a:effectLst/>
                <a:latin typeface="Segoe UI" panose="020B0502040204020203" pitchFamily="34" charset="0"/>
                <a:ea typeface="Times New Roman" panose="02020603050405020304" pitchFamily="18" charset="0"/>
                <a:cs typeface="B Nazanin" panose="00000400000000000000" pitchFamily="2" charset="-78"/>
              </a:rPr>
              <a:t>این یک الگوریتم ماشین لرنینگ است که به درک بهتر پرس و جوها (</a:t>
            </a:r>
            <a:r>
              <a:rPr lang="en-US" sz="2200" dirty="0">
                <a:effectLst/>
                <a:latin typeface="Segoe UI" panose="020B0502040204020203" pitchFamily="34" charset="0"/>
                <a:ea typeface="Times New Roman" panose="02020603050405020304" pitchFamily="18" charset="0"/>
                <a:cs typeface="B Nazanin" panose="00000400000000000000" pitchFamily="2" charset="-78"/>
              </a:rPr>
              <a:t>query</a:t>
            </a:r>
            <a:r>
              <a:rPr lang="ar-SA" sz="2200" dirty="0">
                <a:effectLst/>
                <a:latin typeface="Segoe UI" panose="020B0502040204020203" pitchFamily="34" charset="0"/>
                <a:ea typeface="Times New Roman" panose="02020603050405020304" pitchFamily="18" charset="0"/>
                <a:cs typeface="B Nazanin" panose="00000400000000000000" pitchFamily="2" charset="-78"/>
              </a:rPr>
              <a:t>) و محتوا (</a:t>
            </a:r>
            <a:r>
              <a:rPr lang="en-US" sz="2200" dirty="0">
                <a:effectLst/>
                <a:latin typeface="Segoe UI" panose="020B0502040204020203" pitchFamily="34" charset="0"/>
                <a:ea typeface="Times New Roman" panose="02020603050405020304" pitchFamily="18" charset="0"/>
                <a:cs typeface="B Nazanin" panose="00000400000000000000" pitchFamily="2" charset="-78"/>
              </a:rPr>
              <a:t>content</a:t>
            </a:r>
            <a:r>
              <a:rPr lang="ar-SA" sz="2200" dirty="0">
                <a:effectLst/>
                <a:latin typeface="Segoe UI" panose="020B0502040204020203" pitchFamily="34" charset="0"/>
                <a:ea typeface="Times New Roman" panose="02020603050405020304" pitchFamily="18" charset="0"/>
                <a:cs typeface="B Nazanin" panose="00000400000000000000" pitchFamily="2" charset="-78"/>
              </a:rPr>
              <a:t>) منجر می شود</a:t>
            </a:r>
            <a:r>
              <a:rPr lang="en-US" sz="2200" dirty="0">
                <a:effectLst/>
                <a:latin typeface="Segoe UI" panose="020B0502040204020203" pitchFamily="34" charset="0"/>
                <a:ea typeface="Times New Roman" panose="02020603050405020304" pitchFamily="18" charset="0"/>
                <a:cs typeface="B Nazanin" panose="00000400000000000000" pitchFamily="2" charset="-78"/>
              </a:rPr>
              <a:t>.</a:t>
            </a:r>
            <a:endParaRPr lang="en-US" sz="22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indent="0" algn="just" rtl="1">
              <a:lnSpc>
                <a:spcPct val="100000"/>
              </a:lnSpc>
              <a:spcBef>
                <a:spcPts val="0"/>
              </a:spcBef>
              <a:spcAft>
                <a:spcPts val="2400"/>
              </a:spcAft>
              <a:buNone/>
            </a:pPr>
            <a:r>
              <a:rPr lang="en-US" sz="2000" dirty="0">
                <a:effectLst/>
                <a:latin typeface="Segoe UI" panose="020B0502040204020203" pitchFamily="34" charset="0"/>
                <a:ea typeface="Times New Roman" panose="02020603050405020304" pitchFamily="18" charset="0"/>
                <a:cs typeface="B Nazanin" panose="00000400000000000000" pitchFamily="2" charset="-78"/>
              </a:rPr>
              <a:t>BERT</a:t>
            </a:r>
            <a:r>
              <a:rPr lang="fa-IR" sz="2200" dirty="0">
                <a:effectLst/>
                <a:latin typeface="Segoe UI" panose="020B0502040204020203" pitchFamily="34" charset="0"/>
                <a:ea typeface="Times New Roman" panose="02020603050405020304" pitchFamily="18" charset="0"/>
                <a:cs typeface="B Nazanin" panose="00000400000000000000" pitchFamily="2" charset="-78"/>
              </a:rPr>
              <a:t> </a:t>
            </a:r>
            <a:r>
              <a:rPr lang="ar-SA" sz="2200" dirty="0">
                <a:effectLst/>
                <a:latin typeface="Segoe UI" panose="020B0502040204020203" pitchFamily="34" charset="0"/>
                <a:ea typeface="Times New Roman" panose="02020603050405020304" pitchFamily="18" charset="0"/>
                <a:cs typeface="B Nazanin" panose="00000400000000000000" pitchFamily="2" charset="-78"/>
              </a:rPr>
              <a:t>به بافت و روابط همه کلمات در جمله دقت می‌کند، نه اینکه</a:t>
            </a:r>
            <a:r>
              <a:rPr lang="fa-IR" sz="2200" dirty="0">
                <a:latin typeface="Segoe UI" panose="020B0502040204020203" pitchFamily="34" charset="0"/>
                <a:ea typeface="Times New Roman" panose="02020603050405020304" pitchFamily="18" charset="0"/>
                <a:cs typeface="B Nazanin" panose="00000400000000000000" pitchFamily="2" charset="-78"/>
              </a:rPr>
              <a:t> فقط</a:t>
            </a:r>
            <a:r>
              <a:rPr lang="ar-SA" sz="2200" dirty="0">
                <a:effectLst/>
                <a:latin typeface="Segoe UI" panose="020B0502040204020203" pitchFamily="34" charset="0"/>
                <a:ea typeface="Times New Roman" panose="02020603050405020304" pitchFamily="18" charset="0"/>
                <a:cs typeface="B Nazanin" panose="00000400000000000000" pitchFamily="2" charset="-78"/>
              </a:rPr>
              <a:t> به ترتیب یکی یکی کلمات را معنی کند. بنابراین</a:t>
            </a:r>
            <a:r>
              <a:rPr lang="en-US" sz="2200" dirty="0">
                <a:effectLst/>
                <a:latin typeface="Segoe UI" panose="020B0502040204020203" pitchFamily="34" charset="0"/>
                <a:ea typeface="Times New Roman" panose="02020603050405020304" pitchFamily="18" charset="0"/>
                <a:cs typeface="B Nazanin" panose="00000400000000000000" pitchFamily="2" charset="-78"/>
              </a:rPr>
              <a:t> </a:t>
            </a:r>
            <a:r>
              <a:rPr lang="ar-SA" sz="2200" dirty="0">
                <a:effectLst/>
                <a:latin typeface="Segoe UI" panose="020B0502040204020203" pitchFamily="34" charset="0"/>
                <a:ea typeface="Times New Roman" panose="02020603050405020304" pitchFamily="18" charset="0"/>
                <a:cs typeface="B Nazanin" panose="00000400000000000000" pitchFamily="2" charset="-78"/>
              </a:rPr>
              <a:t>می تواند با نگاه کردن به کلماتی که قبل و بعد ا</a:t>
            </a:r>
            <a:r>
              <a:rPr lang="fa-IR" sz="2200" dirty="0">
                <a:effectLst/>
                <a:latin typeface="Segoe UI" panose="020B0502040204020203" pitchFamily="34" charset="0"/>
                <a:ea typeface="Times New Roman" panose="02020603050405020304" pitchFamily="18" charset="0"/>
                <a:cs typeface="B Nazanin" panose="00000400000000000000" pitchFamily="2" charset="-78"/>
              </a:rPr>
              <a:t>ز یک کلمه ای</a:t>
            </a:r>
            <a:r>
              <a:rPr lang="ar-SA" sz="2200" dirty="0">
                <a:effectLst/>
                <a:latin typeface="Segoe UI" panose="020B0502040204020203" pitchFamily="34" charset="0"/>
                <a:ea typeface="Times New Roman" panose="02020603050405020304" pitchFamily="18" charset="0"/>
                <a:cs typeface="B Nazanin" panose="00000400000000000000" pitchFamily="2" charset="-78"/>
              </a:rPr>
              <a:t> آمده اند، مفهوم کامل آن کلمه را دریابد. و این چیزی است که </a:t>
            </a:r>
            <a:r>
              <a:rPr lang="en-US" sz="2000" dirty="0">
                <a:effectLst/>
                <a:latin typeface="Segoe UI" panose="020B0502040204020203" pitchFamily="34" charset="0"/>
                <a:ea typeface="Times New Roman" panose="02020603050405020304" pitchFamily="18" charset="0"/>
                <a:cs typeface="B Nazanin" panose="00000400000000000000" pitchFamily="2" charset="-78"/>
              </a:rPr>
              <a:t>Bidirectional</a:t>
            </a:r>
            <a:r>
              <a:rPr lang="fa-IR" sz="2200" dirty="0">
                <a:effectLst/>
                <a:latin typeface="Segoe UI" panose="020B0502040204020203" pitchFamily="34" charset="0"/>
                <a:ea typeface="Times New Roman" panose="02020603050405020304" pitchFamily="18" charset="0"/>
                <a:cs typeface="B Nazanin" panose="00000400000000000000" pitchFamily="2" charset="-78"/>
              </a:rPr>
              <a:t> بودن</a:t>
            </a:r>
            <a:r>
              <a:rPr lang="ar-SA" sz="2200" dirty="0">
                <a:effectLst/>
                <a:latin typeface="Segoe UI" panose="020B0502040204020203" pitchFamily="34" charset="0"/>
                <a:ea typeface="Times New Roman" panose="02020603050405020304" pitchFamily="18" charset="0"/>
                <a:cs typeface="B Nazanin" panose="00000400000000000000" pitchFamily="2" charset="-78"/>
              </a:rPr>
              <a:t> آن</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200" dirty="0">
                <a:effectLst/>
                <a:latin typeface="Segoe UI" panose="020B0502040204020203" pitchFamily="34" charset="0"/>
                <a:ea typeface="Times New Roman" panose="02020603050405020304" pitchFamily="18" charset="0"/>
                <a:cs typeface="B Nazanin" panose="00000400000000000000" pitchFamily="2" charset="-78"/>
              </a:rPr>
              <a:t>را منحصر به فرد می کند</a:t>
            </a:r>
            <a:r>
              <a:rPr lang="en-US" sz="2200" dirty="0">
                <a:effectLst/>
                <a:latin typeface="Segoe UI" panose="020B0502040204020203" pitchFamily="34" charset="0"/>
                <a:ea typeface="Times New Roman" panose="02020603050405020304" pitchFamily="18" charset="0"/>
                <a:cs typeface="B Nazanin" panose="00000400000000000000" pitchFamily="2" charset="-78"/>
              </a:rPr>
              <a:t>.</a:t>
            </a:r>
            <a:endParaRPr lang="en-US" sz="22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indent="0" algn="just" rtl="1">
              <a:buNone/>
            </a:pPr>
            <a:endParaRPr lang="en-US" sz="2200" dirty="0">
              <a:cs typeface="B Nazanin" panose="00000400000000000000" pitchFamily="2" charset="-78"/>
            </a:endParaRPr>
          </a:p>
        </p:txBody>
      </p:sp>
      <p:pic>
        <p:nvPicPr>
          <p:cNvPr id="7" name="Picture 6">
            <a:extLst>
              <a:ext uri="{FF2B5EF4-FFF2-40B4-BE49-F238E27FC236}">
                <a16:creationId xmlns:a16="http://schemas.microsoft.com/office/drawing/2014/main" id="{987D8306-354A-46FD-542D-6BA51A6F0889}"/>
              </a:ext>
            </a:extLst>
          </p:cNvPr>
          <p:cNvPicPr>
            <a:picLocks noChangeAspect="1"/>
          </p:cNvPicPr>
          <p:nvPr/>
        </p:nvPicPr>
        <p:blipFill rotWithShape="1">
          <a:blip r:embed="rId2">
            <a:extLst>
              <a:ext uri="{28A0092B-C50C-407E-A947-70E740481C1C}">
                <a14:useLocalDpi xmlns:a14="http://schemas.microsoft.com/office/drawing/2010/main" val="0"/>
              </a:ext>
            </a:extLst>
          </a:blip>
          <a:srcRect t="8084" b="7261"/>
          <a:stretch/>
        </p:blipFill>
        <p:spPr>
          <a:xfrm>
            <a:off x="838200" y="4247534"/>
            <a:ext cx="4261669" cy="2349911"/>
          </a:xfrm>
          <a:prstGeom prst="rect">
            <a:avLst/>
          </a:prstGeom>
        </p:spPr>
      </p:pic>
      <p:sp>
        <p:nvSpPr>
          <p:cNvPr id="4" name="Slide Number Placeholder 3">
            <a:extLst>
              <a:ext uri="{FF2B5EF4-FFF2-40B4-BE49-F238E27FC236}">
                <a16:creationId xmlns:a16="http://schemas.microsoft.com/office/drawing/2014/main" id="{0AAA938A-33FA-108D-16E7-1149FFCB2AC7}"/>
              </a:ext>
            </a:extLst>
          </p:cNvPr>
          <p:cNvSpPr>
            <a:spLocks noGrp="1"/>
          </p:cNvSpPr>
          <p:nvPr>
            <p:ph type="sldNum" sz="quarter" idx="12"/>
          </p:nvPr>
        </p:nvSpPr>
        <p:spPr/>
        <p:txBody>
          <a:bodyPr/>
          <a:lstStyle/>
          <a:p>
            <a:fld id="{7659735D-A290-4371-8037-5F89FEA1902D}" type="slidenum">
              <a:rPr lang="en-US" smtClean="0"/>
              <a:t>4</a:t>
            </a:fld>
            <a:endParaRPr lang="en-US"/>
          </a:p>
        </p:txBody>
      </p:sp>
    </p:spTree>
    <p:extLst>
      <p:ext uri="{BB962C8B-B14F-4D97-AF65-F5344CB8AC3E}">
        <p14:creationId xmlns:p14="http://schemas.microsoft.com/office/powerpoint/2010/main" val="1063793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E3FA3-9156-E3CC-90DE-291A4531A77F}"/>
              </a:ext>
            </a:extLst>
          </p:cNvPr>
          <p:cNvSpPr>
            <a:spLocks noGrp="1"/>
          </p:cNvSpPr>
          <p:nvPr>
            <p:ph type="title"/>
          </p:nvPr>
        </p:nvSpPr>
        <p:spPr/>
        <p:txBody>
          <a:bodyPr>
            <a:normAutofit/>
          </a:bodyPr>
          <a:lstStyle/>
          <a:p>
            <a:pPr algn="r" rtl="1"/>
            <a:r>
              <a:rPr lang="fa-IR" sz="3000" dirty="0">
                <a:solidFill>
                  <a:srgbClr val="002060"/>
                </a:solidFill>
                <a:effectLst/>
                <a:latin typeface="Segoe UI" panose="020B0502040204020203" pitchFamily="34" charset="0"/>
                <a:ea typeface="Times New Roman" panose="02020603050405020304" pitchFamily="18" charset="0"/>
                <a:cs typeface="B Nazanin" panose="00000400000000000000" pitchFamily="2" charset="-78"/>
              </a:rPr>
              <a:t>پردازش زبان طبیعی یا </a:t>
            </a:r>
            <a:r>
              <a:rPr lang="en-US" sz="3000" dirty="0">
                <a:solidFill>
                  <a:srgbClr val="002060"/>
                </a:solidFill>
                <a:effectLst/>
                <a:latin typeface="Segoe UI" panose="020B0502040204020203" pitchFamily="34" charset="0"/>
                <a:ea typeface="Times New Roman" panose="02020603050405020304" pitchFamily="18" charset="0"/>
                <a:cs typeface="B Nazanin" panose="00000400000000000000" pitchFamily="2" charset="-78"/>
              </a:rPr>
              <a:t>Natural Language Processing</a:t>
            </a:r>
            <a:r>
              <a:rPr lang="fa-IR" sz="3000" dirty="0">
                <a:solidFill>
                  <a:srgbClr val="002060"/>
                </a:solidFill>
                <a:effectLst/>
                <a:latin typeface="Segoe UI" panose="020B0502040204020203" pitchFamily="34" charset="0"/>
                <a:ea typeface="Times New Roman" panose="02020603050405020304" pitchFamily="18" charset="0"/>
                <a:cs typeface="B Nazanin" panose="00000400000000000000" pitchFamily="2" charset="-78"/>
              </a:rPr>
              <a:t>    </a:t>
            </a:r>
            <a:endParaRPr lang="en-US" sz="3000" dirty="0">
              <a:solidFill>
                <a:srgbClr val="002060"/>
              </a:solidFill>
            </a:endParaRPr>
          </a:p>
        </p:txBody>
      </p:sp>
      <p:sp>
        <p:nvSpPr>
          <p:cNvPr id="3" name="Content Placeholder 2">
            <a:extLst>
              <a:ext uri="{FF2B5EF4-FFF2-40B4-BE49-F238E27FC236}">
                <a16:creationId xmlns:a16="http://schemas.microsoft.com/office/drawing/2014/main" id="{297F470C-DEE4-9679-7C0B-CDF0CABE03C0}"/>
              </a:ext>
            </a:extLst>
          </p:cNvPr>
          <p:cNvSpPr>
            <a:spLocks noGrp="1"/>
          </p:cNvSpPr>
          <p:nvPr>
            <p:ph idx="1"/>
          </p:nvPr>
        </p:nvSpPr>
        <p:spPr/>
        <p:txBody>
          <a:bodyPr>
            <a:normAutofit/>
          </a:bodyPr>
          <a:lstStyle/>
          <a:p>
            <a:pPr marL="0" indent="0" algn="r" rtl="1">
              <a:buNone/>
            </a:pPr>
            <a:r>
              <a:rPr lang="en-US" sz="24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NLP </a:t>
            </a:r>
            <a:r>
              <a:rPr lang="fa-IR" sz="24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 دانشی است که به کامپیوترها این امکان را می‌دهد که جملات و عبارات را مثل یک انسان واقعی پردازش کنند و بفهمند به شکلی که </a:t>
            </a:r>
            <a:r>
              <a:rPr lang="fa-IR" sz="2400" dirty="0">
                <a:solidFill>
                  <a:srgbClr val="000000"/>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تلاش می‌کند که کامپیوترها را به یک مرحله بالاتر ببرد تا جملات و عبارات تنها برای کامپیوتر ترکیبی از کلمات نباشند، بلکه کامپیوترها هم بتوانند مثل انسان جملات و عبارات را درک کنند. </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indent="0" algn="r" rtl="1">
              <a:buNone/>
            </a:pPr>
            <a:r>
              <a:rPr lang="fa-IR" sz="24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و این الگوریتم</a:t>
            </a:r>
            <a:r>
              <a:rPr lang="en-US" sz="24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BERT</a:t>
            </a:r>
            <a:r>
              <a:rPr lang="fa-IR" sz="24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 </a:t>
            </a:r>
            <a:r>
              <a:rPr lang="en-US" sz="2400" dirty="0">
                <a:solidFill>
                  <a:srgbClr val="000000"/>
                </a:solidFill>
                <a:effectLst/>
                <a:latin typeface="B Nazanin" panose="00000400000000000000" pitchFamily="2" charset="-78"/>
                <a:ea typeface="Times New Roman" panose="02020603050405020304" pitchFamily="18" charset="0"/>
                <a:cs typeface="B Nazanin" panose="00000400000000000000" pitchFamily="2" charset="-78"/>
              </a:rPr>
              <a:t> </a:t>
            </a:r>
            <a:r>
              <a:rPr lang="fa-IR" sz="2400" dirty="0">
                <a:solidFill>
                  <a:srgbClr val="000000"/>
                </a:solidFill>
                <a:effectLst/>
                <a:latin typeface="B Nazanin" panose="00000400000000000000" pitchFamily="2" charset="-78"/>
                <a:ea typeface="Times New Roman" panose="02020603050405020304" pitchFamily="18" charset="0"/>
                <a:cs typeface="B Nazanin" panose="00000400000000000000" pitchFamily="2" charset="-78"/>
              </a:rPr>
              <a:t>یک مدل جدید در دانش</a:t>
            </a:r>
            <a:r>
              <a:rPr lang="en-US" sz="24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NLP </a:t>
            </a:r>
            <a:r>
              <a:rPr lang="fa-IR" sz="24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 برای فهم و درک هرچه بهتر زبان‌های انسانی، محاوره ای و طبیعی است.</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indent="0" algn="r" rtl="1">
              <a:buNone/>
            </a:pPr>
            <a:endParaRPr lang="en-US" sz="2400" dirty="0">
              <a:cs typeface="B Nazanin" panose="00000400000000000000" pitchFamily="2" charset="-78"/>
            </a:endParaRPr>
          </a:p>
        </p:txBody>
      </p:sp>
      <p:pic>
        <p:nvPicPr>
          <p:cNvPr id="5" name="Picture 4">
            <a:extLst>
              <a:ext uri="{FF2B5EF4-FFF2-40B4-BE49-F238E27FC236}">
                <a16:creationId xmlns:a16="http://schemas.microsoft.com/office/drawing/2014/main" id="{BB479137-5F05-4EB3-3FA1-ABC0BE77E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091" y="3887327"/>
            <a:ext cx="5211096" cy="2605548"/>
          </a:xfrm>
          <a:prstGeom prst="rect">
            <a:avLst/>
          </a:prstGeom>
        </p:spPr>
      </p:pic>
      <p:sp>
        <p:nvSpPr>
          <p:cNvPr id="4" name="Slide Number Placeholder 3">
            <a:extLst>
              <a:ext uri="{FF2B5EF4-FFF2-40B4-BE49-F238E27FC236}">
                <a16:creationId xmlns:a16="http://schemas.microsoft.com/office/drawing/2014/main" id="{5E70ED81-534D-BD58-D7CF-44A33244A636}"/>
              </a:ext>
            </a:extLst>
          </p:cNvPr>
          <p:cNvSpPr>
            <a:spLocks noGrp="1"/>
          </p:cNvSpPr>
          <p:nvPr>
            <p:ph type="sldNum" sz="quarter" idx="12"/>
          </p:nvPr>
        </p:nvSpPr>
        <p:spPr/>
        <p:txBody>
          <a:bodyPr/>
          <a:lstStyle/>
          <a:p>
            <a:fld id="{7659735D-A290-4371-8037-5F89FEA1902D}" type="slidenum">
              <a:rPr lang="en-US" smtClean="0"/>
              <a:t>5</a:t>
            </a:fld>
            <a:endParaRPr lang="en-US"/>
          </a:p>
        </p:txBody>
      </p:sp>
    </p:spTree>
    <p:extLst>
      <p:ext uri="{BB962C8B-B14F-4D97-AF65-F5344CB8AC3E}">
        <p14:creationId xmlns:p14="http://schemas.microsoft.com/office/powerpoint/2010/main" val="1198755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03C64-E51C-733A-78D3-3E7C7C8C2C8F}"/>
              </a:ext>
            </a:extLst>
          </p:cNvPr>
          <p:cNvSpPr>
            <a:spLocks noGrp="1"/>
          </p:cNvSpPr>
          <p:nvPr>
            <p:ph type="title"/>
          </p:nvPr>
        </p:nvSpPr>
        <p:spPr/>
        <p:txBody>
          <a:bodyPr>
            <a:normAutofit/>
          </a:bodyPr>
          <a:lstStyle/>
          <a:p>
            <a:pPr algn="r" rtl="1"/>
            <a:r>
              <a:rPr lang="fa-IR" sz="3600" dirty="0">
                <a:solidFill>
                  <a:srgbClr val="002060"/>
                </a:solidFill>
                <a:effectLst/>
                <a:latin typeface="Segoe UI" panose="020B0502040204020203" pitchFamily="34" charset="0"/>
                <a:ea typeface="Times New Roman" panose="02020603050405020304" pitchFamily="18" charset="0"/>
                <a:cs typeface="B Nazanin" panose="00000400000000000000" pitchFamily="2" charset="-78"/>
              </a:rPr>
              <a:t>مراحل توسعه و آموزش هوش مصنوعی </a:t>
            </a:r>
            <a:r>
              <a:rPr lang="en-US" sz="3200" dirty="0">
                <a:solidFill>
                  <a:srgbClr val="002060"/>
                </a:solidFill>
                <a:effectLst/>
                <a:latin typeface="Segoe UI" panose="020B0502040204020203" pitchFamily="34" charset="0"/>
                <a:ea typeface="Times New Roman" panose="02020603050405020304" pitchFamily="18" charset="0"/>
                <a:cs typeface="B Nazanin" panose="00000400000000000000" pitchFamily="2" charset="-78"/>
              </a:rPr>
              <a:t>BERT</a:t>
            </a:r>
            <a:endParaRPr lang="en-US" sz="3200" dirty="0">
              <a:solidFill>
                <a:srgbClr val="002060"/>
              </a:solidFill>
            </a:endParaRPr>
          </a:p>
        </p:txBody>
      </p:sp>
      <p:sp>
        <p:nvSpPr>
          <p:cNvPr id="3" name="Content Placeholder 2">
            <a:extLst>
              <a:ext uri="{FF2B5EF4-FFF2-40B4-BE49-F238E27FC236}">
                <a16:creationId xmlns:a16="http://schemas.microsoft.com/office/drawing/2014/main" id="{40E85EE2-5450-04C7-2AFE-E05378D870ED}"/>
              </a:ext>
            </a:extLst>
          </p:cNvPr>
          <p:cNvSpPr>
            <a:spLocks noGrp="1"/>
          </p:cNvSpPr>
          <p:nvPr>
            <p:ph idx="1"/>
          </p:nvPr>
        </p:nvSpPr>
        <p:spPr>
          <a:xfrm>
            <a:off x="838200" y="1690688"/>
            <a:ext cx="10515600" cy="4351338"/>
          </a:xfrm>
        </p:spPr>
        <p:txBody>
          <a:bodyPr>
            <a:normAutofit/>
          </a:bodyPr>
          <a:lstStyle/>
          <a:p>
            <a:pPr marL="0" marR="0" indent="0" algn="just" rtl="1">
              <a:buNone/>
            </a:pPr>
            <a:r>
              <a:rPr lang="fa-IR"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همانطور که گفتیم، الگوریتم برت، یک مدل</a:t>
            </a:r>
            <a:r>
              <a:rPr lang="en-US"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 NLP </a:t>
            </a:r>
            <a:r>
              <a:rPr lang="fa-IR" sz="2000" dirty="0">
                <a:solidFill>
                  <a:srgbClr val="000000"/>
                </a:solidFill>
                <a:effectLst/>
                <a:latin typeface="B Nazanin" panose="00000400000000000000" pitchFamily="2" charset="-78"/>
                <a:ea typeface="Times New Roman" panose="02020603050405020304" pitchFamily="18" charset="0"/>
                <a:cs typeface="B Nazanin" panose="00000400000000000000" pitchFamily="2" charset="-78"/>
              </a:rPr>
              <a:t>است که برای درک زبان‌های انسانی ایجاد شده است. اما این مدل برای اینکه به درستی کار کند نیازمند آموزش است.</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indent="0" algn="just" rtl="1">
              <a:buNone/>
            </a:pPr>
            <a:r>
              <a:rPr lang="fa-IR"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گوگل برای آموزش مدل برت از متون ویکی پدیا کمک گرفته است، به این صورت که در اختیار این مدل، متن‌های بی‌شماری از ویکی پدیا قرار داده شده و با تکنیک‌های یادگیری ماشین بدون نظارت (</a:t>
            </a:r>
            <a:r>
              <a:rPr lang="en-US" sz="2000" dirty="0">
                <a:solidFill>
                  <a:srgbClr val="202124"/>
                </a:solidFill>
                <a:latin typeface="Arial" panose="020B0604020202020204" pitchFamily="34" charset="0"/>
                <a:ea typeface="Times New Roman" panose="02020603050405020304" pitchFamily="18" charset="0"/>
                <a:cs typeface="B Nazanin" panose="00000400000000000000" pitchFamily="2" charset="-78"/>
              </a:rPr>
              <a:t>u</a:t>
            </a:r>
            <a:r>
              <a:rPr lang="en-US" sz="2000" dirty="0">
                <a:solidFill>
                  <a:srgbClr val="202124"/>
                </a:solidFill>
                <a:effectLst/>
                <a:latin typeface="Arial" panose="020B0604020202020204" pitchFamily="34" charset="0"/>
                <a:ea typeface="Times New Roman" panose="02020603050405020304" pitchFamily="18" charset="0"/>
                <a:cs typeface="B Nazanin" panose="00000400000000000000" pitchFamily="2" charset="-78"/>
              </a:rPr>
              <a:t>nsupervised</a:t>
            </a:r>
            <a:r>
              <a:rPr lang="fa-IR"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 مدل برت توانسته که به درک نسبی از زبان انسانی (در مرحله اول زبان انگلیسی) برسد.</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indent="0" algn="just" rtl="1">
              <a:buNone/>
            </a:pPr>
            <a:r>
              <a:rPr lang="fa-IR"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البته گوگل برای اینکار از پردازنده‌های مخصوصی به نام</a:t>
            </a:r>
            <a:r>
              <a:rPr lang="en-US"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 TPU </a:t>
            </a:r>
            <a:r>
              <a:rPr lang="fa-IR"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استفاده کرده که عملیات یادگیری را تا حد خیلی زیادی سرعت می‌بخشند (</a:t>
            </a:r>
            <a:r>
              <a:rPr lang="en-US"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 TPU</a:t>
            </a:r>
            <a:r>
              <a:rPr lang="fa-IR"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همانند</a:t>
            </a:r>
            <a:r>
              <a:rPr lang="en-US"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CPU </a:t>
            </a:r>
            <a:r>
              <a:rPr lang="fa-IR"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 و</a:t>
            </a:r>
            <a:r>
              <a:rPr lang="en-US"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GPU </a:t>
            </a:r>
            <a:r>
              <a:rPr lang="fa-IR"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 یک واحد پردازشگر است با این تفاوت که مخصوص یادگیری ماشین و عملات ماتریسی طراحی شده است).</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indent="0" algn="r" rtl="1">
              <a:buNone/>
            </a:pPr>
            <a:endParaRPr lang="en-US" sz="2400" dirty="0">
              <a:cs typeface="B Nazanin" panose="00000400000000000000" pitchFamily="2" charset="-78"/>
            </a:endParaRPr>
          </a:p>
        </p:txBody>
      </p:sp>
      <p:sp>
        <p:nvSpPr>
          <p:cNvPr id="4" name="Slide Number Placeholder 3">
            <a:extLst>
              <a:ext uri="{FF2B5EF4-FFF2-40B4-BE49-F238E27FC236}">
                <a16:creationId xmlns:a16="http://schemas.microsoft.com/office/drawing/2014/main" id="{3D9EA2DD-FFE7-B4B8-D8EC-DBCAE6F1812B}"/>
              </a:ext>
            </a:extLst>
          </p:cNvPr>
          <p:cNvSpPr>
            <a:spLocks noGrp="1"/>
          </p:cNvSpPr>
          <p:nvPr>
            <p:ph type="sldNum" sz="quarter" idx="12"/>
          </p:nvPr>
        </p:nvSpPr>
        <p:spPr/>
        <p:txBody>
          <a:bodyPr/>
          <a:lstStyle/>
          <a:p>
            <a:fld id="{7659735D-A290-4371-8037-5F89FEA1902D}" type="slidenum">
              <a:rPr lang="en-US" smtClean="0"/>
              <a:t>6</a:t>
            </a:fld>
            <a:endParaRPr lang="en-US"/>
          </a:p>
        </p:txBody>
      </p:sp>
      <p:pic>
        <p:nvPicPr>
          <p:cNvPr id="8" name="Picture 7">
            <a:extLst>
              <a:ext uri="{FF2B5EF4-FFF2-40B4-BE49-F238E27FC236}">
                <a16:creationId xmlns:a16="http://schemas.microsoft.com/office/drawing/2014/main" id="{EFC80D07-8114-008A-8116-A077FDF38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9907" y="4328287"/>
            <a:ext cx="4558453" cy="2393188"/>
          </a:xfrm>
          <a:prstGeom prst="rect">
            <a:avLst/>
          </a:prstGeom>
        </p:spPr>
      </p:pic>
    </p:spTree>
    <p:extLst>
      <p:ext uri="{BB962C8B-B14F-4D97-AF65-F5344CB8AC3E}">
        <p14:creationId xmlns:p14="http://schemas.microsoft.com/office/powerpoint/2010/main" val="2185083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714BB-CF71-7478-42F6-74EE1FD14146}"/>
              </a:ext>
            </a:extLst>
          </p:cNvPr>
          <p:cNvSpPr>
            <a:spLocks noGrp="1"/>
          </p:cNvSpPr>
          <p:nvPr>
            <p:ph type="title"/>
          </p:nvPr>
        </p:nvSpPr>
        <p:spPr/>
        <p:txBody>
          <a:bodyPr>
            <a:normAutofit/>
          </a:bodyPr>
          <a:lstStyle/>
          <a:p>
            <a:pPr algn="r" rtl="1"/>
            <a:r>
              <a:rPr lang="fa-IR" sz="4000" dirty="0">
                <a:solidFill>
                  <a:srgbClr val="002060"/>
                </a:solidFill>
                <a:cs typeface="B Nazanin" panose="00000400000000000000" pitchFamily="2" charset="-78"/>
              </a:rPr>
              <a:t>مزایای الگوریتم </a:t>
            </a:r>
            <a:r>
              <a:rPr lang="en-US" sz="4000" dirty="0">
                <a:solidFill>
                  <a:srgbClr val="002060"/>
                </a:solidFill>
                <a:cs typeface="B Nazanin" panose="00000400000000000000" pitchFamily="2" charset="-78"/>
              </a:rPr>
              <a:t>BERT</a:t>
            </a:r>
            <a:r>
              <a:rPr lang="fa-IR" sz="4000" dirty="0">
                <a:solidFill>
                  <a:srgbClr val="002060"/>
                </a:solidFill>
                <a:cs typeface="B Nazanin" panose="00000400000000000000" pitchFamily="2" charset="-78"/>
              </a:rPr>
              <a:t> و درک بهتر این اپدیت</a:t>
            </a:r>
            <a:endParaRPr lang="en-US" sz="4000" dirty="0">
              <a:solidFill>
                <a:srgbClr val="002060"/>
              </a:solidFill>
            </a:endParaRPr>
          </a:p>
        </p:txBody>
      </p:sp>
      <p:sp>
        <p:nvSpPr>
          <p:cNvPr id="3" name="Content Placeholder 2">
            <a:extLst>
              <a:ext uri="{FF2B5EF4-FFF2-40B4-BE49-F238E27FC236}">
                <a16:creationId xmlns:a16="http://schemas.microsoft.com/office/drawing/2014/main" id="{1B73C856-7252-E36C-F440-64024DE8E3C4}"/>
              </a:ext>
            </a:extLst>
          </p:cNvPr>
          <p:cNvSpPr>
            <a:spLocks noGrp="1"/>
          </p:cNvSpPr>
          <p:nvPr>
            <p:ph idx="1"/>
          </p:nvPr>
        </p:nvSpPr>
        <p:spPr/>
        <p:txBody>
          <a:bodyPr>
            <a:normAutofit/>
          </a:bodyPr>
          <a:lstStyle/>
          <a:p>
            <a:endParaRPr lang="fa-IR" dirty="0">
              <a:cs typeface="B Nazanin" panose="00000400000000000000" pitchFamily="2" charset="-78"/>
            </a:endParaRPr>
          </a:p>
          <a:p>
            <a:endParaRPr lang="fa-IR" dirty="0">
              <a:cs typeface="B Nazanin" panose="00000400000000000000" pitchFamily="2" charset="-78"/>
            </a:endParaRPr>
          </a:p>
          <a:p>
            <a:pPr marL="514350" indent="-514350" algn="r" rtl="1">
              <a:buFont typeface="+mj-lt"/>
              <a:buAutoNum type="arabicPeriod"/>
            </a:pPr>
            <a:r>
              <a:rPr lang="fa-IR" i="0" dirty="0">
                <a:effectLst/>
                <a:latin typeface="IRANSans"/>
                <a:cs typeface="B Nazanin" panose="00000400000000000000" pitchFamily="2" charset="-78"/>
              </a:rPr>
              <a:t>توجه بیشتر به حروف اضافه</a:t>
            </a:r>
          </a:p>
          <a:p>
            <a:pPr marL="514350" indent="-514350" algn="r" rtl="1">
              <a:buFont typeface="+mj-lt"/>
              <a:buAutoNum type="arabicPeriod"/>
            </a:pPr>
            <a:r>
              <a:rPr lang="fa-IR" i="0" dirty="0">
                <a:effectLst/>
                <a:latin typeface="IRANSans"/>
                <a:cs typeface="B Nazanin" panose="00000400000000000000" pitchFamily="2" charset="-78"/>
              </a:rPr>
              <a:t>درک معنای کلمات در جمله</a:t>
            </a:r>
          </a:p>
          <a:p>
            <a:pPr marL="514350" indent="-514350" algn="r" rtl="1">
              <a:buFont typeface="+mj-lt"/>
              <a:buAutoNum type="arabicPeriod"/>
            </a:pPr>
            <a:r>
              <a:rPr lang="fa-IR" i="0" dirty="0">
                <a:effectLst/>
                <a:latin typeface="IRANSans"/>
                <a:cs typeface="B Nazanin" panose="00000400000000000000" pitchFamily="2" charset="-78"/>
              </a:rPr>
              <a:t>درک بهتر جملات محاوره‌ای </a:t>
            </a:r>
          </a:p>
          <a:p>
            <a:pPr marL="514350" indent="-514350" algn="r" rtl="1">
              <a:buFont typeface="+mj-lt"/>
              <a:buAutoNum type="arabicPeriod"/>
            </a:pPr>
            <a:r>
              <a:rPr lang="fa-IR" dirty="0">
                <a:effectLst/>
                <a:latin typeface="Segoe UI" panose="020B0502040204020203" pitchFamily="34" charset="0"/>
                <a:ea typeface="Times New Roman" panose="02020603050405020304" pitchFamily="18" charset="0"/>
                <a:cs typeface="B Nazanin" panose="00000400000000000000" pitchFamily="2" charset="-78"/>
              </a:rPr>
              <a:t>تحول </a:t>
            </a:r>
            <a:r>
              <a:rPr lang="en-US" sz="2600" dirty="0">
                <a:effectLst/>
                <a:latin typeface="IRANSans"/>
                <a:ea typeface="Times New Roman" panose="02020603050405020304" pitchFamily="18" charset="0"/>
                <a:cs typeface="B Nazanin" panose="00000400000000000000" pitchFamily="2" charset="-78"/>
              </a:rPr>
              <a:t>Featured Snippet</a:t>
            </a:r>
            <a:endParaRPr lang="en-US" sz="2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indent="0">
              <a:buNone/>
            </a:pPr>
            <a:endParaRPr lang="en-US" dirty="0">
              <a:cs typeface="B Nazanin" panose="00000400000000000000" pitchFamily="2" charset="-78"/>
            </a:endParaRPr>
          </a:p>
        </p:txBody>
      </p:sp>
      <p:pic>
        <p:nvPicPr>
          <p:cNvPr id="8" name="Picture 7">
            <a:extLst>
              <a:ext uri="{FF2B5EF4-FFF2-40B4-BE49-F238E27FC236}">
                <a16:creationId xmlns:a16="http://schemas.microsoft.com/office/drawing/2014/main" id="{74DBD8D6-2D02-47A3-E5DC-FF5CBF8BC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212" y="1825625"/>
            <a:ext cx="4159046" cy="4159046"/>
          </a:xfrm>
          <a:prstGeom prst="rect">
            <a:avLst/>
          </a:prstGeom>
        </p:spPr>
      </p:pic>
      <p:sp>
        <p:nvSpPr>
          <p:cNvPr id="9" name="Slide Number Placeholder 8">
            <a:extLst>
              <a:ext uri="{FF2B5EF4-FFF2-40B4-BE49-F238E27FC236}">
                <a16:creationId xmlns:a16="http://schemas.microsoft.com/office/drawing/2014/main" id="{F3F75947-4384-1E97-93D8-A0BC1F42EEFA}"/>
              </a:ext>
            </a:extLst>
          </p:cNvPr>
          <p:cNvSpPr>
            <a:spLocks noGrp="1"/>
          </p:cNvSpPr>
          <p:nvPr>
            <p:ph type="sldNum" sz="quarter" idx="12"/>
          </p:nvPr>
        </p:nvSpPr>
        <p:spPr/>
        <p:txBody>
          <a:bodyPr/>
          <a:lstStyle/>
          <a:p>
            <a:fld id="{7659735D-A290-4371-8037-5F89FEA1902D}" type="slidenum">
              <a:rPr lang="en-US" smtClean="0"/>
              <a:t>7</a:t>
            </a:fld>
            <a:endParaRPr lang="en-US"/>
          </a:p>
        </p:txBody>
      </p:sp>
    </p:spTree>
    <p:extLst>
      <p:ext uri="{BB962C8B-B14F-4D97-AF65-F5344CB8AC3E}">
        <p14:creationId xmlns:p14="http://schemas.microsoft.com/office/powerpoint/2010/main" val="2055544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3891-9B6E-096F-6E0E-813D5A711269}"/>
              </a:ext>
            </a:extLst>
          </p:cNvPr>
          <p:cNvSpPr>
            <a:spLocks noGrp="1"/>
          </p:cNvSpPr>
          <p:nvPr>
            <p:ph type="title"/>
          </p:nvPr>
        </p:nvSpPr>
        <p:spPr/>
        <p:txBody>
          <a:bodyPr>
            <a:normAutofit/>
          </a:bodyPr>
          <a:lstStyle/>
          <a:p>
            <a:pPr algn="r" rtl="1"/>
            <a:r>
              <a:rPr lang="en-US" sz="3600" dirty="0">
                <a:solidFill>
                  <a:srgbClr val="002060"/>
                </a:solidFill>
                <a:latin typeface="IRANSans"/>
                <a:cs typeface="B Nazanin" panose="00000400000000000000" pitchFamily="2" charset="-78"/>
              </a:rPr>
              <a:t> 1</a:t>
            </a:r>
            <a:r>
              <a:rPr lang="fa-IR" sz="3600" dirty="0">
                <a:solidFill>
                  <a:srgbClr val="002060"/>
                </a:solidFill>
                <a:latin typeface="IRANSans"/>
                <a:cs typeface="B Nazanin" panose="00000400000000000000" pitchFamily="2" charset="-78"/>
              </a:rPr>
              <a:t>. </a:t>
            </a:r>
            <a:r>
              <a:rPr lang="fa-IR" sz="3600" i="0" dirty="0">
                <a:solidFill>
                  <a:srgbClr val="002060"/>
                </a:solidFill>
                <a:effectLst/>
                <a:latin typeface="IRANSans"/>
                <a:cs typeface="B Nazanin" panose="00000400000000000000" pitchFamily="2" charset="-78"/>
              </a:rPr>
              <a:t>توجه بیشتر به حروف اضافه</a:t>
            </a:r>
            <a:endParaRPr lang="en-US" sz="3600" dirty="0">
              <a:solidFill>
                <a:srgbClr val="002060"/>
              </a:solidFill>
              <a:cs typeface="B Nazanin" panose="00000400000000000000" pitchFamily="2" charset="-78"/>
            </a:endParaRPr>
          </a:p>
        </p:txBody>
      </p:sp>
      <p:sp>
        <p:nvSpPr>
          <p:cNvPr id="3" name="Content Placeholder 2">
            <a:extLst>
              <a:ext uri="{FF2B5EF4-FFF2-40B4-BE49-F238E27FC236}">
                <a16:creationId xmlns:a16="http://schemas.microsoft.com/office/drawing/2014/main" id="{B839F227-60E8-3013-6AC7-F0ABC8C704B3}"/>
              </a:ext>
            </a:extLst>
          </p:cNvPr>
          <p:cNvSpPr>
            <a:spLocks noGrp="1"/>
          </p:cNvSpPr>
          <p:nvPr>
            <p:ph idx="1"/>
          </p:nvPr>
        </p:nvSpPr>
        <p:spPr/>
        <p:txBody>
          <a:bodyPr>
            <a:normAutofit/>
          </a:bodyPr>
          <a:lstStyle/>
          <a:p>
            <a:pPr marL="0" marR="0" indent="0" algn="just" rtl="1">
              <a:buNone/>
            </a:pPr>
            <a:r>
              <a:rPr lang="fa-IR"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تا قبل از الگوریتم برت، یکی از مهم‌ترین نقاط ضعف جستجوی گوگل بی‌توجهی به حروف اضافه و معنایی که به جملات می‌بخشند بود. حالا این الگوریتم توجه بیشتری به حروف اضافه دارد</a:t>
            </a:r>
            <a:r>
              <a:rPr lang="fa-IR" sz="2000"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rPr>
              <a:t> </a:t>
            </a:r>
            <a:r>
              <a:rPr lang="fa-IR"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و می‌تواند با توجه به کلیت جملات متوجه تاثیر حرف اضافه بر روی معنای جمله شود.</a:t>
            </a:r>
            <a:endParaRPr lang="en-US" sz="2000" dirty="0">
              <a:effectLst/>
              <a:latin typeface="Times New Roman" panose="02020603050405020304" pitchFamily="18" charset="0"/>
              <a:ea typeface="Times New Roman" panose="02020603050405020304" pitchFamily="18" charset="0"/>
            </a:endParaRPr>
          </a:p>
          <a:p>
            <a:pPr marL="0" marR="0" indent="0" algn="just" rtl="1">
              <a:buNone/>
            </a:pPr>
            <a:r>
              <a:rPr lang="fa-IR"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وقتی از گوگل میپرسید</a:t>
            </a:r>
            <a:r>
              <a:rPr lang="fa-IR" sz="2000"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rPr>
              <a:t> </a:t>
            </a:r>
            <a:r>
              <a:rPr lang="fa-IR"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«راه های مهاجرت به کانادا»</a:t>
            </a:r>
            <a:r>
              <a:rPr lang="fa-IR" sz="2000"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rPr>
              <a:t> </a:t>
            </a:r>
            <a:r>
              <a:rPr lang="fa-IR"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گوگل به تک تک کلمات این جمله به عنوان واحد های جدا از هم نگاه نمیکند، بلکه مفهوم هر کدام از این کلمات را از روی ارتباط آن ها با یکدیگر تشخیص میدهد. در این مثال اگر حرف اضافه «به» را تبدیل به «از» کنیم، معنی جمله کاملاً عوض میشود.</a:t>
            </a:r>
            <a:endParaRPr lang="en-US" sz="2000" dirty="0">
              <a:effectLst/>
              <a:latin typeface="Times New Roman" panose="02020603050405020304" pitchFamily="18" charset="0"/>
              <a:ea typeface="Times New Roman" panose="02020603050405020304" pitchFamily="18" charset="0"/>
            </a:endParaRPr>
          </a:p>
          <a:p>
            <a:pPr marL="0" marR="0" indent="0" algn="just" rtl="1">
              <a:buNone/>
            </a:pPr>
            <a:r>
              <a:rPr lang="fa-IR" sz="2000" b="1"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قبل از آپدیت </a:t>
            </a:r>
            <a:r>
              <a:rPr lang="en-US" sz="2000" b="1"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BERT</a:t>
            </a:r>
            <a:r>
              <a:rPr lang="fa-IR" sz="2000" b="1"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 </a:t>
            </a:r>
            <a:r>
              <a:rPr lang="fa-IR"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گوگل متوجه تفاوت حرف اضافه «به» و «از» نیست و تنها نتایج مربوط به مهاجرت کانادا را نشان میدهد.</a:t>
            </a:r>
            <a:endParaRPr lang="en-US" sz="2000" dirty="0">
              <a:effectLst/>
              <a:latin typeface="Times New Roman" panose="02020603050405020304" pitchFamily="18" charset="0"/>
              <a:ea typeface="Times New Roman" panose="02020603050405020304" pitchFamily="18" charset="0"/>
            </a:endParaRPr>
          </a:p>
          <a:p>
            <a:pPr marL="0" marR="0" indent="0" algn="just" rtl="1">
              <a:buNone/>
            </a:pPr>
            <a:r>
              <a:rPr lang="fa-IR" sz="2000" b="1"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بعد از آپدیت </a:t>
            </a:r>
            <a:r>
              <a:rPr lang="en-US" sz="2000" b="1"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BERT</a:t>
            </a:r>
            <a:r>
              <a:rPr lang="fa-IR" sz="2000" b="1"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 </a:t>
            </a:r>
            <a:r>
              <a:rPr lang="fa-IR" sz="2000" dirty="0">
                <a:solidFill>
                  <a:srgbClr val="000000"/>
                </a:solidFill>
                <a:effectLst/>
                <a:latin typeface="Segoe UI" panose="020B0502040204020203" pitchFamily="34" charset="0"/>
                <a:ea typeface="Times New Roman" panose="02020603050405020304" pitchFamily="18" charset="0"/>
                <a:cs typeface="B Nazanin" panose="00000400000000000000" pitchFamily="2" charset="-78"/>
              </a:rPr>
              <a:t>گوگل متوجه تفاوت معنی این دو حرف اضافه میشود و با جستجوی هر کدام، نتایج مربوط به یک نوع را نشان میدهد.</a:t>
            </a:r>
            <a:endParaRPr lang="en-US" sz="2000" dirty="0">
              <a:effectLst/>
              <a:latin typeface="Times New Roman" panose="02020603050405020304" pitchFamily="18" charset="0"/>
              <a:ea typeface="Times New Roman" panose="02020603050405020304" pitchFamily="18" charset="0"/>
            </a:endParaRPr>
          </a:p>
          <a:p>
            <a:pPr marL="0" indent="0" algn="just">
              <a:buNone/>
            </a:pPr>
            <a:endParaRPr lang="en-US" sz="2000" dirty="0"/>
          </a:p>
        </p:txBody>
      </p:sp>
      <p:pic>
        <p:nvPicPr>
          <p:cNvPr id="15" name="Picture 14">
            <a:extLst>
              <a:ext uri="{FF2B5EF4-FFF2-40B4-BE49-F238E27FC236}">
                <a16:creationId xmlns:a16="http://schemas.microsoft.com/office/drawing/2014/main" id="{F4656A5E-A44F-644A-D6F7-35B6A63B3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862" y="4919458"/>
            <a:ext cx="2962275" cy="1543050"/>
          </a:xfrm>
          <a:prstGeom prst="rect">
            <a:avLst/>
          </a:prstGeom>
        </p:spPr>
      </p:pic>
      <p:pic>
        <p:nvPicPr>
          <p:cNvPr id="5" name="Picture 4">
            <a:extLst>
              <a:ext uri="{FF2B5EF4-FFF2-40B4-BE49-F238E27FC236}">
                <a16:creationId xmlns:a16="http://schemas.microsoft.com/office/drawing/2014/main" id="{F1333FEB-5FBA-AA8A-EC13-52164F1D3410}"/>
              </a:ext>
            </a:extLst>
          </p:cNvPr>
          <p:cNvPicPr>
            <a:picLocks noChangeAspect="1"/>
          </p:cNvPicPr>
          <p:nvPr/>
        </p:nvPicPr>
        <p:blipFill rotWithShape="1">
          <a:blip r:embed="rId3">
            <a:extLst>
              <a:ext uri="{28A0092B-C50C-407E-A947-70E740481C1C}">
                <a14:useLocalDpi xmlns:a14="http://schemas.microsoft.com/office/drawing/2010/main" val="0"/>
              </a:ext>
            </a:extLst>
          </a:blip>
          <a:srcRect l="4355" t="28387" r="2258" b="32430"/>
          <a:stretch/>
        </p:blipFill>
        <p:spPr>
          <a:xfrm>
            <a:off x="5257799" y="5047047"/>
            <a:ext cx="5456903" cy="1287872"/>
          </a:xfrm>
          <a:prstGeom prst="rect">
            <a:avLst/>
          </a:prstGeom>
          <a:solidFill>
            <a:schemeClr val="bg1"/>
          </a:solidFill>
        </p:spPr>
      </p:pic>
      <p:sp>
        <p:nvSpPr>
          <p:cNvPr id="6" name="Slide Number Placeholder 5">
            <a:extLst>
              <a:ext uri="{FF2B5EF4-FFF2-40B4-BE49-F238E27FC236}">
                <a16:creationId xmlns:a16="http://schemas.microsoft.com/office/drawing/2014/main" id="{31D30C76-448D-D58A-54CF-E2BF38B377A0}"/>
              </a:ext>
            </a:extLst>
          </p:cNvPr>
          <p:cNvSpPr>
            <a:spLocks noGrp="1"/>
          </p:cNvSpPr>
          <p:nvPr>
            <p:ph type="sldNum" sz="quarter" idx="12"/>
          </p:nvPr>
        </p:nvSpPr>
        <p:spPr/>
        <p:txBody>
          <a:bodyPr/>
          <a:lstStyle/>
          <a:p>
            <a:fld id="{7659735D-A290-4371-8037-5F89FEA1902D}" type="slidenum">
              <a:rPr lang="en-US" smtClean="0"/>
              <a:t>8</a:t>
            </a:fld>
            <a:endParaRPr lang="en-US"/>
          </a:p>
        </p:txBody>
      </p:sp>
    </p:spTree>
    <p:extLst>
      <p:ext uri="{BB962C8B-B14F-4D97-AF65-F5344CB8AC3E}">
        <p14:creationId xmlns:p14="http://schemas.microsoft.com/office/powerpoint/2010/main" val="2880961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C8093-ED2B-940D-04CA-AEBA32A2E918}"/>
              </a:ext>
            </a:extLst>
          </p:cNvPr>
          <p:cNvSpPr>
            <a:spLocks noGrp="1"/>
          </p:cNvSpPr>
          <p:nvPr>
            <p:ph type="title"/>
          </p:nvPr>
        </p:nvSpPr>
        <p:spPr/>
        <p:txBody>
          <a:bodyPr>
            <a:normAutofit/>
          </a:bodyPr>
          <a:lstStyle/>
          <a:p>
            <a:pPr algn="r" rtl="1"/>
            <a:r>
              <a:rPr lang="en-US" sz="3800" i="0" dirty="0">
                <a:solidFill>
                  <a:srgbClr val="002060"/>
                </a:solidFill>
                <a:effectLst/>
                <a:latin typeface="IRANSans"/>
                <a:cs typeface="B Nazanin" panose="00000400000000000000" pitchFamily="2" charset="-78"/>
              </a:rPr>
              <a:t>2</a:t>
            </a:r>
            <a:r>
              <a:rPr lang="fa-IR" sz="3800" dirty="0">
                <a:solidFill>
                  <a:srgbClr val="002060"/>
                </a:solidFill>
                <a:latin typeface="IRANSans"/>
                <a:cs typeface="B Nazanin" panose="00000400000000000000" pitchFamily="2" charset="-78"/>
              </a:rPr>
              <a:t> . </a:t>
            </a:r>
            <a:r>
              <a:rPr lang="fa-IR" sz="3800" i="0" dirty="0">
                <a:solidFill>
                  <a:srgbClr val="002060"/>
                </a:solidFill>
                <a:effectLst/>
                <a:latin typeface="IRANSans"/>
                <a:cs typeface="B Nazanin" panose="00000400000000000000" pitchFamily="2" charset="-78"/>
              </a:rPr>
              <a:t>درک معنای کلمات در جمله</a:t>
            </a:r>
            <a:br>
              <a:rPr lang="fa-IR" sz="3200" i="0" dirty="0">
                <a:effectLst/>
                <a:latin typeface="IRANSans"/>
                <a:cs typeface="B Nazanin" panose="00000400000000000000" pitchFamily="2" charset="-78"/>
              </a:rPr>
            </a:br>
            <a:endParaRPr lang="en-US" sz="3200" dirty="0">
              <a:cs typeface="B Nazanin" panose="00000400000000000000" pitchFamily="2" charset="-78"/>
            </a:endParaRPr>
          </a:p>
        </p:txBody>
      </p:sp>
      <p:pic>
        <p:nvPicPr>
          <p:cNvPr id="13" name="Content Placeholder 12">
            <a:extLst>
              <a:ext uri="{FF2B5EF4-FFF2-40B4-BE49-F238E27FC236}">
                <a16:creationId xmlns:a16="http://schemas.microsoft.com/office/drawing/2014/main" id="{EA0A142E-35C5-998E-154B-D39A2F5025D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25" t="39982" r="18860" b="39400"/>
          <a:stretch/>
        </p:blipFill>
        <p:spPr>
          <a:xfrm>
            <a:off x="668593" y="1690688"/>
            <a:ext cx="4866969" cy="897144"/>
          </a:xfrm>
        </p:spPr>
      </p:pic>
      <p:sp>
        <p:nvSpPr>
          <p:cNvPr id="17" name="TextBox 16">
            <a:extLst>
              <a:ext uri="{FF2B5EF4-FFF2-40B4-BE49-F238E27FC236}">
                <a16:creationId xmlns:a16="http://schemas.microsoft.com/office/drawing/2014/main" id="{5F9FD636-FF47-117A-1446-9685255463E5}"/>
              </a:ext>
            </a:extLst>
          </p:cNvPr>
          <p:cNvSpPr txBox="1"/>
          <p:nvPr/>
        </p:nvSpPr>
        <p:spPr>
          <a:xfrm>
            <a:off x="1524001" y="1954594"/>
            <a:ext cx="2838085" cy="369332"/>
          </a:xfrm>
          <a:prstGeom prst="rect">
            <a:avLst/>
          </a:prstGeom>
          <a:noFill/>
        </p:spPr>
        <p:txBody>
          <a:bodyPr wrap="none" rtlCol="0">
            <a:spAutoFit/>
          </a:bodyPr>
          <a:lstStyle/>
          <a:p>
            <a:r>
              <a:rPr lang="en-US" sz="1800" b="1" dirty="0">
                <a:solidFill>
                  <a:srgbClr val="4A4A4A"/>
                </a:solidFill>
                <a:effectLst/>
                <a:ea typeface="Calibri" panose="020F0502020204030204" pitchFamily="34" charset="0"/>
                <a:cs typeface="B Nazanin" panose="00000400000000000000" pitchFamily="2" charset="-78"/>
              </a:rPr>
              <a:t>How to catch a cow fishing?</a:t>
            </a:r>
            <a:endParaRPr lang="en-US" dirty="0"/>
          </a:p>
        </p:txBody>
      </p:sp>
      <p:sp>
        <p:nvSpPr>
          <p:cNvPr id="20" name="TextBox 19">
            <a:extLst>
              <a:ext uri="{FF2B5EF4-FFF2-40B4-BE49-F238E27FC236}">
                <a16:creationId xmlns:a16="http://schemas.microsoft.com/office/drawing/2014/main" id="{77711021-11FD-3874-5502-4EF1AEF42623}"/>
              </a:ext>
            </a:extLst>
          </p:cNvPr>
          <p:cNvSpPr txBox="1"/>
          <p:nvPr/>
        </p:nvSpPr>
        <p:spPr>
          <a:xfrm>
            <a:off x="6656440" y="1724093"/>
            <a:ext cx="4709650" cy="1037679"/>
          </a:xfrm>
          <a:prstGeom prst="rect">
            <a:avLst/>
          </a:prstGeom>
          <a:noFill/>
        </p:spPr>
        <p:txBody>
          <a:bodyPr wrap="square" rtlCol="0">
            <a:spAutoFit/>
          </a:bodyPr>
          <a:lstStyle/>
          <a:p>
            <a:pPr algn="r" rtl="1"/>
            <a:r>
              <a:rPr lang="ar-SA" sz="2000" dirty="0">
                <a:effectLst/>
                <a:latin typeface="yekan"/>
                <a:ea typeface="Calibri" panose="020F0502020204030204" pitchFamily="34" charset="0"/>
                <a:cs typeface="B Nazanin" panose="00000400000000000000" pitchFamily="2" charset="-78"/>
              </a:rPr>
              <a:t>ترجمش میشه</a:t>
            </a:r>
            <a:r>
              <a:rPr lang="en-US" sz="2000" dirty="0">
                <a:effectLst/>
                <a:latin typeface="yekan"/>
                <a:ea typeface="Calibri" panose="020F0502020204030204" pitchFamily="34" charset="0"/>
                <a:cs typeface="B Nazanin" panose="00000400000000000000" pitchFamily="2" charset="-78"/>
              </a:rPr>
              <a:t>  </a:t>
            </a:r>
            <a:r>
              <a:rPr lang="fa-IR" sz="2000" dirty="0">
                <a:effectLst/>
                <a:latin typeface="yekan"/>
                <a:ea typeface="Calibri" panose="020F0502020204030204" pitchFamily="34" charset="0"/>
                <a:cs typeface="B Nazanin" panose="00000400000000000000" pitchFamily="2" charset="-78"/>
              </a:rPr>
              <a:t>"</a:t>
            </a:r>
            <a:r>
              <a:rPr lang="ar-SA" sz="2000" dirty="0">
                <a:solidFill>
                  <a:schemeClr val="accent5">
                    <a:lumMod val="75000"/>
                  </a:schemeClr>
                </a:solidFill>
                <a:effectLst/>
                <a:latin typeface="yekan"/>
                <a:ea typeface="Calibri" panose="020F0502020204030204" pitchFamily="34" charset="0"/>
                <a:cs typeface="B Nazanin" panose="00000400000000000000" pitchFamily="2" charset="-78"/>
              </a:rPr>
              <a:t>چگونه می توان ماهی </a:t>
            </a:r>
            <a:r>
              <a:rPr lang="fa-IR" sz="2000" dirty="0">
                <a:solidFill>
                  <a:schemeClr val="accent5">
                    <a:lumMod val="75000"/>
                  </a:schemeClr>
                </a:solidFill>
                <a:effectLst/>
                <a:latin typeface="yekan"/>
                <a:ea typeface="Calibri" panose="020F0502020204030204" pitchFamily="34" charset="0"/>
                <a:cs typeface="B Nazanin" panose="00000400000000000000" pitchFamily="2" charset="-78"/>
              </a:rPr>
              <a:t>شاخ</a:t>
            </a:r>
            <a:r>
              <a:rPr lang="ar-SA" sz="2000" dirty="0">
                <a:solidFill>
                  <a:schemeClr val="accent5">
                    <a:lumMod val="75000"/>
                  </a:schemeClr>
                </a:solidFill>
                <a:effectLst/>
                <a:latin typeface="yekan"/>
                <a:ea typeface="Calibri" panose="020F0502020204030204" pitchFamily="34" charset="0"/>
                <a:cs typeface="B Nazanin" panose="00000400000000000000" pitchFamily="2" charset="-78"/>
              </a:rPr>
              <a:t>دار صید کرد؟</a:t>
            </a:r>
            <a:r>
              <a:rPr lang="fa-IR" sz="2000" dirty="0">
                <a:effectLst/>
                <a:latin typeface="yekan"/>
                <a:ea typeface="Calibri" panose="020F0502020204030204" pitchFamily="34" charset="0"/>
                <a:cs typeface="B Nazanin" panose="00000400000000000000" pitchFamily="2" charset="-78"/>
              </a:rPr>
              <a:t>"</a:t>
            </a:r>
          </a:p>
          <a:p>
            <a:pPr algn="r" rtl="1"/>
            <a:endParaRPr lang="fa-IR" sz="2000" dirty="0">
              <a:latin typeface="yekan"/>
              <a:cs typeface="B Nazanin" panose="00000400000000000000" pitchFamily="2" charset="-78"/>
            </a:endParaRPr>
          </a:p>
          <a:p>
            <a:pPr algn="r" rtl="1"/>
            <a:r>
              <a:rPr lang="en-US" sz="2000" dirty="0">
                <a:latin typeface="yekan"/>
                <a:cs typeface="B Nazanin" panose="00000400000000000000" pitchFamily="2" charset="-78"/>
              </a:rPr>
              <a:t>Cow</a:t>
            </a:r>
            <a:r>
              <a:rPr lang="fa-IR" sz="2000" dirty="0">
                <a:latin typeface="yekan"/>
                <a:cs typeface="B Nazanin" panose="00000400000000000000" pitchFamily="2" charset="-78"/>
              </a:rPr>
              <a:t>        1. گاو  2. ماهی شاخدار</a:t>
            </a:r>
            <a:endParaRPr lang="en-US" sz="2000" dirty="0">
              <a:cs typeface="B Nazanin" panose="00000400000000000000" pitchFamily="2" charset="-78"/>
            </a:endParaRPr>
          </a:p>
        </p:txBody>
      </p:sp>
      <p:cxnSp>
        <p:nvCxnSpPr>
          <p:cNvPr id="26" name="Straight Arrow Connector 25">
            <a:extLst>
              <a:ext uri="{FF2B5EF4-FFF2-40B4-BE49-F238E27FC236}">
                <a16:creationId xmlns:a16="http://schemas.microsoft.com/office/drawing/2014/main" id="{B9690339-9F54-94F2-B881-4A096D294404}"/>
              </a:ext>
            </a:extLst>
          </p:cNvPr>
          <p:cNvCxnSpPr/>
          <p:nvPr/>
        </p:nvCxnSpPr>
        <p:spPr>
          <a:xfrm flipH="1">
            <a:off x="10402529" y="2517058"/>
            <a:ext cx="363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3183155-234F-BB44-617D-B94964319560}"/>
              </a:ext>
            </a:extLst>
          </p:cNvPr>
          <p:cNvSpPr txBox="1"/>
          <p:nvPr/>
        </p:nvSpPr>
        <p:spPr>
          <a:xfrm>
            <a:off x="668593" y="3554737"/>
            <a:ext cx="11002184" cy="2862322"/>
          </a:xfrm>
          <a:prstGeom prst="rect">
            <a:avLst/>
          </a:prstGeom>
          <a:noFill/>
        </p:spPr>
        <p:txBody>
          <a:bodyPr wrap="square" rtlCol="0">
            <a:spAutoFit/>
          </a:bodyPr>
          <a:lstStyle/>
          <a:p>
            <a:pPr algn="just" rtl="1">
              <a:spcAft>
                <a:spcPts val="750"/>
              </a:spcAft>
            </a:pPr>
            <a:r>
              <a:rPr lang="fa-IR" sz="2000" i="0" dirty="0">
                <a:effectLst/>
                <a:latin typeface="iran-sans-medium"/>
                <a:cs typeface="B Nazanin" panose="00000400000000000000" pitchFamily="2" charset="-78"/>
              </a:rPr>
              <a:t>اینجا می‌خواهیم یک مثال بزنیم که مربوط به ویژگی</a:t>
            </a:r>
            <a:r>
              <a:rPr lang="en-US" sz="2000" i="0" dirty="0">
                <a:effectLst/>
                <a:latin typeface="iran-sans-medium"/>
                <a:cs typeface="B Nazanin" panose="00000400000000000000" pitchFamily="2" charset="-78"/>
              </a:rPr>
              <a:t>Bidirectional </a:t>
            </a:r>
            <a:r>
              <a:rPr lang="fa-IR" sz="2000" i="0" dirty="0">
                <a:effectLst/>
                <a:latin typeface="iran-sans-medium"/>
                <a:cs typeface="B Nazanin" panose="00000400000000000000" pitchFamily="2" charset="-78"/>
              </a:rPr>
              <a:t> این الگوریتم است. به عبارت خیلی ساده‌تر، الگوریتم برت، با توجه به کلمات قبل و بعد یک کلمه خاص متوجه معنی و مفهوم آن کلمه می‌شود.</a:t>
            </a:r>
            <a:endParaRPr lang="fa-IR" sz="2000" dirty="0">
              <a:effectLst/>
              <a:latin typeface="yekan"/>
              <a:ea typeface="Times New Roman" panose="02020603050405020304" pitchFamily="18" charset="0"/>
              <a:cs typeface="B Nazanin" panose="00000400000000000000" pitchFamily="2" charset="-78"/>
            </a:endParaRPr>
          </a:p>
          <a:p>
            <a:pPr marL="0" marR="0" algn="just" rtl="1">
              <a:spcBef>
                <a:spcPts val="0"/>
              </a:spcBef>
              <a:spcAft>
                <a:spcPts val="750"/>
              </a:spcAft>
            </a:pPr>
            <a:r>
              <a:rPr lang="ar-SA" sz="2000" dirty="0">
                <a:effectLst/>
                <a:latin typeface="yekan"/>
                <a:ea typeface="Times New Roman" panose="02020603050405020304" pitchFamily="18" charset="0"/>
                <a:cs typeface="B Nazanin" panose="00000400000000000000" pitchFamily="2" charset="-78"/>
              </a:rPr>
              <a:t>ما در کوئری بالا از کلمه</a:t>
            </a:r>
            <a:r>
              <a:rPr lang="en-US" sz="2000" dirty="0">
                <a:effectLst/>
                <a:latin typeface="yekan"/>
                <a:ea typeface="Times New Roman" panose="02020603050405020304" pitchFamily="18" charset="0"/>
                <a:cs typeface="B Nazanin" panose="00000400000000000000" pitchFamily="2" charset="-78"/>
              </a:rPr>
              <a:t> </a:t>
            </a:r>
            <a:r>
              <a:rPr lang="ar-SA" sz="2000" b="1" dirty="0">
                <a:effectLst/>
                <a:latin typeface="yekan"/>
                <a:ea typeface="Times New Roman" panose="02020603050405020304" pitchFamily="18" charset="0"/>
                <a:cs typeface="B Nazanin" panose="00000400000000000000" pitchFamily="2" charset="-78"/>
              </a:rPr>
              <a:t>ماهیگیری</a:t>
            </a:r>
            <a:r>
              <a:rPr lang="en-US" sz="2000" dirty="0">
                <a:effectLst/>
                <a:latin typeface="yekan"/>
                <a:ea typeface="Times New Roman" panose="02020603050405020304" pitchFamily="18" charset="0"/>
                <a:cs typeface="B Nazanin" panose="00000400000000000000" pitchFamily="2" charset="-78"/>
              </a:rPr>
              <a:t> fishing </a:t>
            </a:r>
            <a:r>
              <a:rPr lang="ar-SA" sz="2000" dirty="0">
                <a:effectLst/>
                <a:latin typeface="yekan"/>
                <a:ea typeface="Times New Roman" panose="02020603050405020304" pitchFamily="18" charset="0"/>
                <a:cs typeface="B Nazanin" panose="00000400000000000000" pitchFamily="2" charset="-78"/>
              </a:rPr>
              <a:t>استفاده کردیم ولی گوگل این کلمه را نادیده گرفته و نتایج مربوط به گاوها را به ما نشان میدهد</a:t>
            </a:r>
            <a:r>
              <a:rPr lang="en-US" sz="2000" dirty="0">
                <a:effectLst/>
                <a:latin typeface="yekan"/>
                <a:ea typeface="Times New Roman" panose="02020603050405020304" pitchFamily="18" charset="0"/>
                <a:cs typeface="B Nazanin" panose="00000400000000000000" pitchFamily="2" charset="-78"/>
              </a:rPr>
              <a:t>.</a:t>
            </a:r>
            <a:r>
              <a:rPr lang="fa-IR" sz="2000" dirty="0">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yekan"/>
                <a:ea typeface="Times New Roman" panose="02020603050405020304" pitchFamily="18" charset="0"/>
                <a:cs typeface="B Nazanin" panose="00000400000000000000" pitchFamily="2" charset="-78"/>
              </a:rPr>
              <a:t>اما بعد از آپدیت برت گوگل به ما همان جستجو نتایجی را نشان میدهد که پر از تصویر ماهی </a:t>
            </a:r>
            <a:r>
              <a:rPr lang="fa-IR" sz="2000" dirty="0">
                <a:effectLst/>
                <a:latin typeface="yekan"/>
                <a:ea typeface="Times New Roman" panose="02020603050405020304" pitchFamily="18" charset="0"/>
                <a:cs typeface="B Nazanin" panose="00000400000000000000" pitchFamily="2" charset="-78"/>
              </a:rPr>
              <a:t>شاخ</a:t>
            </a:r>
            <a:r>
              <a:rPr lang="ar-SA" sz="2000" dirty="0">
                <a:effectLst/>
                <a:latin typeface="yekan"/>
                <a:ea typeface="Times New Roman" panose="02020603050405020304" pitchFamily="18" charset="0"/>
                <a:cs typeface="B Nazanin" panose="00000400000000000000" pitchFamily="2" charset="-78"/>
              </a:rPr>
              <a:t>دار دریایی و نتایج مرتبط با ماهیگیری است</a:t>
            </a:r>
            <a:r>
              <a:rPr lang="en-US" sz="2000" dirty="0">
                <a:effectLst/>
                <a:latin typeface="yekan"/>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just" rtl="1">
              <a:spcBef>
                <a:spcPts val="0"/>
              </a:spcBef>
              <a:spcAft>
                <a:spcPts val="750"/>
              </a:spcAft>
            </a:pPr>
            <a:r>
              <a:rPr lang="ar-SA" sz="2000" dirty="0">
                <a:effectLst/>
                <a:latin typeface="yekan"/>
                <a:ea typeface="Times New Roman" panose="02020603050405020304" pitchFamily="18" charset="0"/>
                <a:cs typeface="B Nazanin" panose="00000400000000000000" pitchFamily="2" charset="-78"/>
              </a:rPr>
              <a:t>این یعنی الگوریتم</a:t>
            </a:r>
            <a:r>
              <a:rPr lang="en-US" sz="2000" dirty="0">
                <a:effectLst/>
                <a:latin typeface="yekan"/>
                <a:ea typeface="Times New Roman" panose="02020603050405020304" pitchFamily="18" charset="0"/>
                <a:cs typeface="B Nazanin" panose="00000400000000000000" pitchFamily="2" charset="-78"/>
              </a:rPr>
              <a:t> BERT </a:t>
            </a:r>
            <a:r>
              <a:rPr lang="ar-SA" sz="2000" dirty="0">
                <a:effectLst/>
                <a:latin typeface="yekan"/>
                <a:ea typeface="Times New Roman" panose="02020603050405020304" pitchFamily="18" charset="0"/>
                <a:cs typeface="B Nazanin" panose="00000400000000000000" pitchFamily="2" charset="-78"/>
              </a:rPr>
              <a:t>فهمیده چون عبارت جستجو شده شامل کلمه</a:t>
            </a:r>
            <a:r>
              <a:rPr lang="en-US" sz="2000" dirty="0">
                <a:effectLst/>
                <a:latin typeface="yekan"/>
                <a:ea typeface="Times New Roman" panose="02020603050405020304" pitchFamily="18" charset="0"/>
                <a:cs typeface="B Nazanin" panose="00000400000000000000" pitchFamily="2" charset="-78"/>
              </a:rPr>
              <a:t> </a:t>
            </a:r>
            <a:r>
              <a:rPr lang="ar-SA" sz="2000" b="1" dirty="0">
                <a:effectLst/>
                <a:latin typeface="yekan"/>
                <a:ea typeface="Times New Roman" panose="02020603050405020304" pitchFamily="18" charset="0"/>
                <a:cs typeface="B Nazanin" panose="00000400000000000000" pitchFamily="2" charset="-78"/>
              </a:rPr>
              <a:t>ماهیگیری</a:t>
            </a:r>
            <a:r>
              <a:rPr lang="ar-SA" sz="2000" dirty="0">
                <a:effectLst/>
                <a:latin typeface="yekan"/>
                <a:ea typeface="Times New Roman" panose="02020603050405020304" pitchFamily="18" charset="0"/>
                <a:cs typeface="B Nazanin" panose="00000400000000000000" pitchFamily="2" charset="-78"/>
              </a:rPr>
              <a:t> است، پس نتایجی که به شما نشان میدهد هم باید</a:t>
            </a:r>
            <a:r>
              <a:rPr lang="fa-IR" sz="2000" dirty="0">
                <a:latin typeface="yekan"/>
                <a:ea typeface="Times New Roman" panose="02020603050405020304" pitchFamily="18" charset="0"/>
                <a:cs typeface="B Nazanin" panose="00000400000000000000" pitchFamily="2" charset="-78"/>
              </a:rPr>
              <a:t> </a:t>
            </a:r>
            <a:r>
              <a:rPr lang="ar-SA" sz="2000" dirty="0">
                <a:effectLst/>
                <a:latin typeface="yekan"/>
                <a:ea typeface="Times New Roman" panose="02020603050405020304" pitchFamily="18" charset="0"/>
                <a:cs typeface="B Nazanin" panose="00000400000000000000" pitchFamily="2" charset="-78"/>
              </a:rPr>
              <a:t>ارتباط نزدیکی به ماهیگیری داشته باشد</a:t>
            </a:r>
            <a:r>
              <a:rPr lang="en-US" sz="2000" dirty="0">
                <a:effectLst/>
                <a:latin typeface="yekan"/>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endParaRPr lang="en-US" sz="2000" dirty="0">
              <a:cs typeface="B Nazanin" panose="00000400000000000000" pitchFamily="2" charset="-78"/>
            </a:endParaRPr>
          </a:p>
        </p:txBody>
      </p:sp>
      <p:sp>
        <p:nvSpPr>
          <p:cNvPr id="3" name="Slide Number Placeholder 2">
            <a:extLst>
              <a:ext uri="{FF2B5EF4-FFF2-40B4-BE49-F238E27FC236}">
                <a16:creationId xmlns:a16="http://schemas.microsoft.com/office/drawing/2014/main" id="{B83E00FF-8244-4E75-2FF1-7D695985A212}"/>
              </a:ext>
            </a:extLst>
          </p:cNvPr>
          <p:cNvSpPr>
            <a:spLocks noGrp="1"/>
          </p:cNvSpPr>
          <p:nvPr>
            <p:ph type="sldNum" sz="quarter" idx="12"/>
          </p:nvPr>
        </p:nvSpPr>
        <p:spPr/>
        <p:txBody>
          <a:bodyPr/>
          <a:lstStyle/>
          <a:p>
            <a:fld id="{7659735D-A290-4371-8037-5F89FEA1902D}" type="slidenum">
              <a:rPr lang="en-US" smtClean="0"/>
              <a:t>9</a:t>
            </a:fld>
            <a:endParaRPr lang="en-US"/>
          </a:p>
        </p:txBody>
      </p:sp>
    </p:spTree>
    <p:extLst>
      <p:ext uri="{BB962C8B-B14F-4D97-AF65-F5344CB8AC3E}">
        <p14:creationId xmlns:p14="http://schemas.microsoft.com/office/powerpoint/2010/main" val="32679883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737</TotalTime>
  <Words>1548</Words>
  <Application>Microsoft Office PowerPoint</Application>
  <PresentationFormat>Widescreen</PresentationFormat>
  <Paragraphs>108</Paragraphs>
  <Slides>18</Slides>
  <Notes>2</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B Nazanin</vt:lpstr>
      <vt:lpstr>Calibri</vt:lpstr>
      <vt:lpstr>Calibri Light</vt:lpstr>
      <vt:lpstr>IRANSans</vt:lpstr>
      <vt:lpstr>iran-sans-medium</vt:lpstr>
      <vt:lpstr>Segoe UI</vt:lpstr>
      <vt:lpstr>Symbol</vt:lpstr>
      <vt:lpstr>Times New Roman</vt:lpstr>
      <vt:lpstr>yekan</vt:lpstr>
      <vt:lpstr>Office Theme</vt:lpstr>
      <vt:lpstr>Google BERT Algorithm </vt:lpstr>
      <vt:lpstr>فهرست</vt:lpstr>
      <vt:lpstr>مقدمه و تاریخچه</vt:lpstr>
      <vt:lpstr>الگوریتم BERT چیست؟</vt:lpstr>
      <vt:lpstr>پردازش زبان طبیعی یا Natural Language Processing    </vt:lpstr>
      <vt:lpstr>مراحل توسعه و آموزش هوش مصنوعی BERT</vt:lpstr>
      <vt:lpstr>مزایای الگوریتم BERT و درک بهتر این اپدیت</vt:lpstr>
      <vt:lpstr> 1. توجه بیشتر به حروف اضافه</vt:lpstr>
      <vt:lpstr>2 . درک معنای کلمات در جمله </vt:lpstr>
      <vt:lpstr>3 . درک بهتر جملات محاوره‌ای و خارج از دستور زبان</vt:lpstr>
      <vt:lpstr>4 . تحول Featured Snippet </vt:lpstr>
      <vt:lpstr>آیا الگوریتم BERT گوگل به زبان فارسی هم رسیده؟</vt:lpstr>
      <vt:lpstr>تفاوت الگوریتم BERT با الگوریتم مرغ مگس خوار (Humming Bird) </vt:lpstr>
      <vt:lpstr>تفاوت الگوریتم BERT با الگوریتم رنک برین (RankBrain)</vt:lpstr>
      <vt:lpstr>تاثیر الگوریتمBERT  درSEO و روش های بهینه سازی برای آن</vt:lpstr>
      <vt:lpstr>جمع بندی و نتیجه گیری</vt:lpstr>
      <vt:lpstr>منابع</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Zahra A</dc:creator>
  <cp:lastModifiedBy>Zahra A</cp:lastModifiedBy>
  <cp:revision>112</cp:revision>
  <dcterms:created xsi:type="dcterms:W3CDTF">2022-05-12T14:01:39Z</dcterms:created>
  <dcterms:modified xsi:type="dcterms:W3CDTF">2022-05-13T10:47:25Z</dcterms:modified>
</cp:coreProperties>
</file>